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21"/>
  </p:notesMasterIdLst>
  <p:sldIdLst>
    <p:sldId id="408" r:id="rId3"/>
    <p:sldId id="397" r:id="rId4"/>
    <p:sldId id="407" r:id="rId5"/>
    <p:sldId id="325" r:id="rId6"/>
    <p:sldId id="318" r:id="rId7"/>
    <p:sldId id="319" r:id="rId8"/>
    <p:sldId id="401" r:id="rId9"/>
    <p:sldId id="402" r:id="rId10"/>
    <p:sldId id="399" r:id="rId11"/>
    <p:sldId id="398" r:id="rId12"/>
    <p:sldId id="378" r:id="rId13"/>
    <p:sldId id="400" r:id="rId14"/>
    <p:sldId id="403" r:id="rId15"/>
    <p:sldId id="404" r:id="rId16"/>
    <p:sldId id="405" r:id="rId17"/>
    <p:sldId id="406" r:id="rId18"/>
    <p:sldId id="395" r:id="rId19"/>
    <p:sldId id="390" r:id="rId20"/>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a Hofbauer" initials="VH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2899" autoAdjust="0"/>
  </p:normalViewPr>
  <p:slideViewPr>
    <p:cSldViewPr showGuides="1">
      <p:cViewPr>
        <p:scale>
          <a:sx n="66" d="100"/>
          <a:sy n="66" d="100"/>
        </p:scale>
        <p:origin x="-150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30" d="100"/>
          <a:sy n="130" d="100"/>
        </p:scale>
        <p:origin x="-2202" y="30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2263" tIns="46131" rIns="92263" bIns="46131" rtlCol="0"/>
          <a:lstStyle>
            <a:lvl1pPr algn="l">
              <a:defRPr sz="1200"/>
            </a:lvl1pPr>
          </a:lstStyle>
          <a:p>
            <a:endParaRPr lang="de-AT" dirty="0"/>
          </a:p>
        </p:txBody>
      </p:sp>
      <p:sp>
        <p:nvSpPr>
          <p:cNvPr id="3" name="Date Placeholder 2"/>
          <p:cNvSpPr>
            <a:spLocks noGrp="1"/>
          </p:cNvSpPr>
          <p:nvPr>
            <p:ph type="dt" idx="1"/>
          </p:nvPr>
        </p:nvSpPr>
        <p:spPr>
          <a:xfrm>
            <a:off x="3854940" y="0"/>
            <a:ext cx="2949099" cy="497206"/>
          </a:xfrm>
          <a:prstGeom prst="rect">
            <a:avLst/>
          </a:prstGeom>
        </p:spPr>
        <p:txBody>
          <a:bodyPr vert="horz" lIns="92263" tIns="46131" rIns="92263" bIns="46131" rtlCol="0"/>
          <a:lstStyle>
            <a:lvl1pPr algn="r">
              <a:defRPr sz="1200"/>
            </a:lvl1pPr>
          </a:lstStyle>
          <a:p>
            <a:fld id="{CCFC2A34-98BB-4C93-A97D-162B0DCA04A7}" type="datetimeFigureOut">
              <a:rPr lang="de-AT" smtClean="0"/>
              <a:t>11.05.2014</a:t>
            </a:fld>
            <a:endParaRPr lang="de-AT"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63" tIns="46131" rIns="92263" bIns="46131" rtlCol="0" anchor="ctr"/>
          <a:lstStyle/>
          <a:p>
            <a:endParaRPr lang="de-AT"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2263" tIns="46131" rIns="92263" bIns="461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9445170"/>
            <a:ext cx="2949099" cy="497206"/>
          </a:xfrm>
          <a:prstGeom prst="rect">
            <a:avLst/>
          </a:prstGeom>
        </p:spPr>
        <p:txBody>
          <a:bodyPr vert="horz" lIns="92263" tIns="46131" rIns="92263" bIns="46131"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2263" tIns="46131" rIns="92263" bIns="46131"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Der Foliensatz „Häfen“ liefert</a:t>
            </a:r>
            <a:r>
              <a:rPr lang="de-AT" baseline="0" dirty="0" smtClean="0"/>
              <a:t> Informationen über die Aufgaben und Funktionen von Häfen sowie die dort verwendeten Anlagen zum Güterumschlag und geht dabei speziell auf die Häfen entlang der Donau ein.</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E08B2964-5AE5-4DCF-890E-4B5BCBD1C1BE}" type="slidenum">
              <a:rPr lang="en-GB" sz="1200">
                <a:solidFill>
                  <a:prstClr val="black"/>
                </a:solidFill>
              </a:rPr>
              <a:pPr eaLnBrk="1" hangingPunct="1"/>
              <a:t>10</a:t>
            </a:fld>
            <a:endParaRPr lang="en-GB" sz="1200" dirty="0">
              <a:solidFill>
                <a:prstClr val="black"/>
              </a:solidFill>
            </a:endParaRPr>
          </a:p>
        </p:txBody>
      </p:sp>
      <p:sp>
        <p:nvSpPr>
          <p:cNvPr id="75779" name="Rectangle 2"/>
          <p:cNvSpPr>
            <a:spLocks noGrp="1" noRot="1" noChangeAspect="1" noChangeArrowheads="1" noTextEdit="1"/>
          </p:cNvSpPr>
          <p:nvPr>
            <p:ph type="sldImg"/>
          </p:nvPr>
        </p:nvSpPr>
        <p:spPr>
          <a:xfrm>
            <a:off x="919163" y="746125"/>
            <a:ext cx="4972050" cy="3729038"/>
          </a:xfrm>
          <a:ln/>
        </p:spPr>
      </p:sp>
      <p:sp>
        <p:nvSpPr>
          <p:cNvPr id="75780" name="Rectangle 3"/>
          <p:cNvSpPr>
            <a:spLocks noGrp="1" noChangeArrowheads="1"/>
          </p:cNvSpPr>
          <p:nvPr>
            <p:ph type="body" idx="1"/>
          </p:nvPr>
        </p:nvSpPr>
        <p:spPr>
          <a:noFill/>
        </p:spPr>
        <p:txBody>
          <a:bodyPr/>
          <a:lstStyle/>
          <a:p>
            <a:pPr eaLnBrk="1" hangingPunct="1"/>
            <a:r>
              <a:rPr lang="de-AT" dirty="0" smtClean="0"/>
              <a:t>Jeder Hafen</a:t>
            </a:r>
            <a:r>
              <a:rPr lang="de-AT" baseline="0" dirty="0" smtClean="0"/>
              <a:t> weist eine </a:t>
            </a:r>
            <a:r>
              <a:rPr lang="de-AT" b="1" baseline="0" dirty="0" smtClean="0"/>
              <a:t>dreiteilige Grundstruktur </a:t>
            </a:r>
            <a:r>
              <a:rPr lang="de-AT" baseline="0" dirty="0" smtClean="0"/>
              <a:t>auf:</a:t>
            </a:r>
          </a:p>
          <a:p>
            <a:pPr eaLnBrk="1" hangingPunct="1"/>
            <a:endParaRPr lang="de-AT" baseline="0" dirty="0" smtClean="0"/>
          </a:p>
          <a:p>
            <a:pPr eaLnBrk="1" hangingPunct="1"/>
            <a:r>
              <a:rPr lang="de-AT" baseline="0" dirty="0" smtClean="0"/>
              <a:t>Als </a:t>
            </a:r>
            <a:r>
              <a:rPr lang="de-AT" b="1" baseline="0" dirty="0" smtClean="0"/>
              <a:t>Wasserseite </a:t>
            </a:r>
            <a:r>
              <a:rPr lang="de-AT" baseline="0" dirty="0" smtClean="0"/>
              <a:t>werden das Hafenbecken und der Kai verstanden</a:t>
            </a:r>
          </a:p>
          <a:p>
            <a:pPr eaLnBrk="1" hangingPunct="1"/>
            <a:r>
              <a:rPr lang="de-AT" baseline="0" dirty="0" smtClean="0"/>
              <a:t>Zum </a:t>
            </a:r>
            <a:r>
              <a:rPr lang="de-AT" b="1" baseline="0" dirty="0" smtClean="0"/>
              <a:t>Hafengebiet </a:t>
            </a:r>
            <a:r>
              <a:rPr lang="de-AT" baseline="0" dirty="0" smtClean="0"/>
              <a:t>zählt die Manipulationsfläche direkt hinter der Kaikante. In diesem Bereich befinden sich Kräne, Kranspuren und Kaigleise. Im Hafengebiet stehen neben Flächen zur Industrieansiedelung auch Flächen für Logistikdienstleistungsunternehmen zur Verfügung. </a:t>
            </a:r>
          </a:p>
          <a:p>
            <a:pPr eaLnBrk="1" hangingPunct="1"/>
            <a:r>
              <a:rPr lang="de-AT" baseline="0" dirty="0" smtClean="0"/>
              <a:t>Das </a:t>
            </a:r>
            <a:r>
              <a:rPr lang="de-AT" b="1" baseline="0" dirty="0" smtClean="0"/>
              <a:t>Hinterland</a:t>
            </a:r>
            <a:r>
              <a:rPr lang="de-AT" baseline="0" dirty="0" smtClean="0"/>
              <a:t> stellt das Einzugsgebiet des Hafens dar. Im Hafen selbst werden Verkehrsströme aus dem Hinterland gebündelt und entflechtet.</a:t>
            </a:r>
          </a:p>
          <a:p>
            <a:pPr eaLnBrk="1" hangingPunct="1"/>
            <a:endParaRPr lang="de-AT" baseline="0" dirty="0" smtClean="0"/>
          </a:p>
          <a:p>
            <a:endParaRPr lang="de-DE" dirty="0" smtClean="0"/>
          </a:p>
          <a:p>
            <a:r>
              <a:rPr lang="de-DE" dirty="0"/>
              <a:t>(</a:t>
            </a:r>
            <a:r>
              <a:rPr lang="de-AT" dirty="0" smtClean="0"/>
              <a:t>Ausführungen </a:t>
            </a:r>
            <a:r>
              <a:rPr lang="de-AT" dirty="0"/>
              <a:t>im via donau</a:t>
            </a:r>
            <a:r>
              <a:rPr lang="de-AT" dirty="0">
                <a:solidFill>
                  <a:srgbClr val="1E3A6C"/>
                </a:solidFill>
              </a:rPr>
              <a:t> </a:t>
            </a:r>
            <a:r>
              <a:rPr lang="de-AT" dirty="0"/>
              <a:t>Handbuch Donauschifffahrt auf Seite </a:t>
            </a:r>
            <a:r>
              <a:rPr lang="de-AT" dirty="0" smtClean="0"/>
              <a:t>78-80)</a:t>
            </a:r>
            <a:endParaRPr lang="de-AT" dirty="0"/>
          </a:p>
          <a:p>
            <a:pPr eaLnBrk="1" hangingPunct="1"/>
            <a:endParaRPr lang="de-A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Die </a:t>
            </a:r>
            <a:r>
              <a:rPr lang="de-AT" b="1" dirty="0" smtClean="0"/>
              <a:t>Leistungsfähigkeit</a:t>
            </a:r>
            <a:r>
              <a:rPr lang="de-AT" baseline="0" dirty="0" smtClean="0"/>
              <a:t> von Hafenumschlaganlagen hängt von der maximalen Tragkraft sowie der Stunden- bzw. Tagesleistung der einzelnen Kräne ab. Moderne Kranbrücken oder Mobilkräne können so beispielsweise Vollcontainer auf den Kai laden beziehungsweise direkt auf LKW oder Bahn umschlagen.</a:t>
            </a:r>
          </a:p>
          <a:p>
            <a:r>
              <a:rPr lang="de-AT" baseline="0" dirty="0" smtClean="0"/>
              <a:t>Die oben gezeigte Grafik gibt einen Überblick über die genaue Leistungsfähigkeit einiger Kräne.</a:t>
            </a:r>
          </a:p>
          <a:p>
            <a:endParaRPr lang="de-AT" baseline="0" dirty="0" smtClean="0"/>
          </a:p>
          <a:p>
            <a:pPr eaLnBrk="1" hangingPunct="1"/>
            <a:r>
              <a:rPr lang="de-AT" dirty="0" smtClean="0"/>
              <a:t>(Nähere Informationen</a:t>
            </a:r>
            <a:r>
              <a:rPr lang="de-AT" baseline="0" dirty="0" smtClean="0"/>
              <a:t> finden Sie</a:t>
            </a:r>
            <a:r>
              <a:rPr lang="de-AT" dirty="0" smtClean="0"/>
              <a:t> auf der INeS Danube Plattform</a:t>
            </a:r>
            <a:r>
              <a:rPr lang="de-AT" baseline="0" dirty="0" smtClean="0"/>
              <a:t> unter </a:t>
            </a:r>
            <a:endParaRPr lang="de-AT" dirty="0" smtClean="0"/>
          </a:p>
          <a:p>
            <a:pPr eaLnBrk="1" hangingPunct="1"/>
            <a:r>
              <a:rPr lang="de-DE" dirty="0" smtClean="0"/>
              <a:t>http://www.ines-danube.info/goto.php?target=pg_522_222&amp;client_id=viailias4</a:t>
            </a:r>
            <a:r>
              <a:rPr lang="de-DE" baseline="0" dirty="0" smtClean="0"/>
              <a:t> </a:t>
            </a:r>
            <a:r>
              <a:rPr lang="de-DE" dirty="0" smtClean="0"/>
              <a:t>  </a:t>
            </a:r>
          </a:p>
          <a:p>
            <a:r>
              <a:rPr lang="de-AT" baseline="0" dirty="0" smtClean="0"/>
              <a:t>oder im Handbuch der Donauschifffahrt S. 81-82)</a:t>
            </a:r>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77366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Der Einsatz beziehungsweise auch die Anschaffung von Kränen</a:t>
            </a:r>
            <a:r>
              <a:rPr lang="de-AT" baseline="0" dirty="0" smtClean="0"/>
              <a:t> für bestimmte Terminals hängt stark von den zu verladenden Gütern ab.</a:t>
            </a:r>
          </a:p>
          <a:p>
            <a:endParaRPr lang="de-AT" dirty="0" smtClean="0"/>
          </a:p>
          <a:p>
            <a:r>
              <a:rPr lang="de-AT" b="1" dirty="0" smtClean="0"/>
              <a:t>Brücken-</a:t>
            </a:r>
            <a:r>
              <a:rPr lang="de-AT" b="1" baseline="0" dirty="0" smtClean="0"/>
              <a:t> oder Portalkräne </a:t>
            </a:r>
            <a:r>
              <a:rPr lang="de-AT" baseline="0" dirty="0" smtClean="0"/>
              <a:t>dienen vorwiegend dem Umschlag von </a:t>
            </a:r>
            <a:r>
              <a:rPr lang="de-AT" b="1" baseline="0" dirty="0" smtClean="0"/>
              <a:t>Containern</a:t>
            </a:r>
            <a:r>
              <a:rPr lang="de-AT" baseline="0" dirty="0" smtClean="0"/>
              <a:t>, können aber auch für andere Güter wie Bleche und Rohre eingesetzt werden. Die Kapazität liegt bei durchschnittlich 25 Containern pro Stunde.</a:t>
            </a:r>
          </a:p>
          <a:p>
            <a:endParaRPr lang="de-AT" baseline="0" dirty="0" smtClean="0"/>
          </a:p>
          <a:p>
            <a:r>
              <a:rPr lang="de-AT" baseline="0" dirty="0" smtClean="0"/>
              <a:t>Ein </a:t>
            </a:r>
            <a:r>
              <a:rPr lang="de-AT" b="1" baseline="0" dirty="0" smtClean="0"/>
              <a:t>Wippdrehkran</a:t>
            </a:r>
            <a:r>
              <a:rPr lang="de-AT" baseline="0" dirty="0" smtClean="0"/>
              <a:t> ist ein Universalumschlagkran und eignet sich für </a:t>
            </a:r>
            <a:r>
              <a:rPr lang="de-AT" b="1" baseline="0" dirty="0" smtClean="0"/>
              <a:t>Haken- und Greifergut</a:t>
            </a:r>
            <a:r>
              <a:rPr lang="de-AT" baseline="0" dirty="0" smtClean="0"/>
              <a:t>. Die Anschaffungskosten liegen deutlich unter jenen eines Brückenkrans.</a:t>
            </a:r>
          </a:p>
          <a:p>
            <a:endParaRPr lang="de-AT" baseline="0" dirty="0" smtClean="0"/>
          </a:p>
          <a:p>
            <a:r>
              <a:rPr lang="de-AT" baseline="0" dirty="0" smtClean="0"/>
              <a:t>Als Erstausstattung eines Hafens beziehungsweise zur Unterstützung vorhandener Krananlagen können </a:t>
            </a:r>
            <a:r>
              <a:rPr lang="de-AT" b="1" baseline="0" dirty="0" smtClean="0"/>
              <a:t>Mobilkräne</a:t>
            </a:r>
            <a:r>
              <a:rPr lang="de-AT" baseline="0" dirty="0" smtClean="0"/>
              <a:t> eingesetzt werden.</a:t>
            </a:r>
          </a:p>
          <a:p>
            <a:endParaRPr lang="de-AT" baseline="0" dirty="0" smtClean="0"/>
          </a:p>
          <a:p>
            <a:r>
              <a:rPr lang="de-AT" baseline="0" dirty="0" smtClean="0"/>
              <a:t>(Nähere Ausführungen finden Sie im Handbuch der Donauschifffahrt S. 81-83.)</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90509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Der Umschlag von </a:t>
            </a:r>
            <a:r>
              <a:rPr lang="de-AT" b="1" dirty="0" smtClean="0"/>
              <a:t>rollenden Einheiten </a:t>
            </a:r>
            <a:r>
              <a:rPr lang="de-AT" dirty="0" smtClean="0"/>
              <a:t>wie zum Beispiel Pkws</a:t>
            </a:r>
            <a:r>
              <a:rPr lang="de-AT" baseline="0" dirty="0" smtClean="0"/>
              <a:t> erfordert die Errichtung von sogenannten </a:t>
            </a:r>
            <a:r>
              <a:rPr lang="de-AT" b="1" baseline="0" dirty="0" smtClean="0"/>
              <a:t>Roll-on-Roll-off-Rampen</a:t>
            </a:r>
            <a:r>
              <a:rPr lang="de-AT" baseline="0" dirty="0" smtClean="0"/>
              <a:t>. Zahlreiche Donauhäfen sind mit solchen Rampen ausgestattet.</a:t>
            </a:r>
          </a:p>
          <a:p>
            <a:endParaRPr lang="de-AT" baseline="0" dirty="0" smtClean="0"/>
          </a:p>
          <a:p>
            <a:r>
              <a:rPr lang="de-AT" b="1" baseline="0" dirty="0" smtClean="0"/>
              <a:t>Verladetrichter </a:t>
            </a:r>
            <a:r>
              <a:rPr lang="de-AT" baseline="0" dirty="0" smtClean="0"/>
              <a:t>werden für den Umschlag von </a:t>
            </a:r>
            <a:r>
              <a:rPr lang="de-AT" b="1" baseline="0" dirty="0" smtClean="0"/>
              <a:t>Schüttgütern</a:t>
            </a:r>
            <a:r>
              <a:rPr lang="de-AT" baseline="0" dirty="0" smtClean="0"/>
              <a:t> vom Binnenschiff auf die Bahn oder der LKW verwendet. Da das Binnenschiff weit größere Mengen geladen hat als ein einzelner LKW-Anhänger oder Bahnwaggon fassen kann, benötigt man Verladetrichter, die den Umschlagprozess zeitlich entkoppeln. Der Kran befüllt dabei den Trichter von oben mit Schüttgut, während unabhängig davon LKW oder Bahnwaggons, die sich unter dem Trichter befinden beladen werden. Diese Trichter werden teilweise auch als Zwischenlager verwendet.</a:t>
            </a:r>
          </a:p>
          <a:p>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(Nähere Ausführungen finden Sie im Handbuch der Donauschifffahrt S. 84-85.)</a:t>
            </a:r>
            <a:endParaRPr lang="de-AT" dirty="0" smtClean="0"/>
          </a:p>
          <a:p>
            <a:endParaRPr lang="de-AT" baseline="0" dirty="0" smtClean="0"/>
          </a:p>
          <a:p>
            <a:endParaRPr lang="de-AT" baseline="0"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106450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Für</a:t>
            </a:r>
            <a:r>
              <a:rPr lang="de-AT" baseline="0" dirty="0" smtClean="0"/>
              <a:t> den Umschlag von </a:t>
            </a:r>
            <a:r>
              <a:rPr lang="de-AT" b="1" baseline="0" dirty="0" smtClean="0"/>
              <a:t>Flüssiggütern</a:t>
            </a:r>
            <a:r>
              <a:rPr lang="de-AT" baseline="0" dirty="0" smtClean="0"/>
              <a:t> werden spezielle </a:t>
            </a:r>
            <a:r>
              <a:rPr lang="de-AT" b="1" baseline="0" dirty="0" smtClean="0"/>
              <a:t>Saug- bzw. Pumpvorrichtungen </a:t>
            </a:r>
            <a:r>
              <a:rPr lang="de-AT" baseline="0" dirty="0" smtClean="0"/>
              <a:t>benötigt. Diese Vorrichtungen, sogenannte Füllständer, werden mittels eines ausschwenkbaren Arms an das Tankschiff angedockt und die Ladung in Lagereinrichtungen oder direkt in bereitstehende LKWs bzw. Waggons gepumpt. Umgekehrt werden Tankschiffe aus dem Lager befüllt. Da der Großteil der umgeschlagenen Flüssiggüter Gefahrengüter darstellen, bestehen für diese Umschlaganlagen hohe Sicherheitsauflagen.</a:t>
            </a:r>
          </a:p>
          <a:p>
            <a:endParaRPr lang="de-AT" baseline="0" dirty="0" smtClean="0"/>
          </a:p>
          <a:p>
            <a:r>
              <a:rPr lang="de-AT" baseline="0" dirty="0" smtClean="0"/>
              <a:t>Ein </a:t>
            </a:r>
            <a:r>
              <a:rPr lang="de-AT" b="1" baseline="0" dirty="0" smtClean="0"/>
              <a:t>Reach Stacker</a:t>
            </a:r>
            <a:r>
              <a:rPr lang="de-AT" baseline="0" dirty="0" smtClean="0"/>
              <a:t> ist ein </a:t>
            </a:r>
            <a:r>
              <a:rPr lang="de-AT" b="1" baseline="0" dirty="0" smtClean="0"/>
              <a:t>Radfahrzeug</a:t>
            </a:r>
            <a:r>
              <a:rPr lang="de-AT" baseline="0" dirty="0" smtClean="0"/>
              <a:t>, mit dem man </a:t>
            </a:r>
            <a:r>
              <a:rPr lang="de-AT" b="1" baseline="0" dirty="0" smtClean="0"/>
              <a:t>Container</a:t>
            </a:r>
            <a:r>
              <a:rPr lang="de-AT" baseline="0" dirty="0" smtClean="0"/>
              <a:t> umschlagen kann. Meist werden solche Fahrzeuge als Ergänzung zu Kränen oder Brückenkränen eingesetzt. Ein Reachstacker unterscheidet sich von einem Stapler dadurch, dass er nicht nur senkrecht nach oben, sondern mittels eines ausfahrbaren Hubarmes auch nach vorne in Richtung der Container bewegen kann. So können Containerstapel mit einer Höhe von 4-6 Containern bedient werden. Die maximale Tragfähigkeit des Reach Stackers beträgt dabei bis zu 45 Tonnen, sie nimmt mit der Höhe der Stapel jedoch naturgemäß ab.</a:t>
            </a:r>
          </a:p>
          <a:p>
            <a:endParaRPr lang="de-A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smtClean="0"/>
              <a:t>(Nähere Ausführungen finden Sie im Handbuch der Donauschifffahrt S. 85-86.)</a:t>
            </a:r>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60960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Neben</a:t>
            </a:r>
            <a:r>
              <a:rPr lang="de-AT" baseline="0" dirty="0" smtClean="0"/>
              <a:t> Universalhäfen gibt es auch </a:t>
            </a:r>
            <a:r>
              <a:rPr lang="de-AT" b="1" baseline="0" dirty="0" smtClean="0"/>
              <a:t>spezialisierte Häfen</a:t>
            </a:r>
            <a:r>
              <a:rPr lang="de-AT" baseline="0" dirty="0" smtClean="0"/>
              <a:t>, die ihr Geschäft auf eine bestimmte Güterart ausrichten. Eine solche Spezialisierung auf Teilbereiche kann zu Wettbewerbsvorteilen führen. Auf Basis von verstärktem Bedarf einer bestimmten Güterart bzw. zunehmendem Güteraufkommen im Hinterland spezialisiert sich ein Hafen auf </a:t>
            </a:r>
            <a:r>
              <a:rPr lang="de-AT" b="1" baseline="0" dirty="0" smtClean="0"/>
              <a:t>bestimmte Güterarten</a:t>
            </a:r>
            <a:r>
              <a:rPr lang="de-AT" baseline="0" dirty="0" smtClean="0"/>
              <a:t>.</a:t>
            </a:r>
          </a:p>
          <a:p>
            <a:endParaRPr lang="de-AT" baseline="0" dirty="0" smtClean="0"/>
          </a:p>
          <a:p>
            <a:r>
              <a:rPr lang="de-AT" b="1" dirty="0" smtClean="0"/>
              <a:t>Green Ports </a:t>
            </a:r>
            <a:r>
              <a:rPr lang="de-AT" dirty="0" smtClean="0"/>
              <a:t>das heißt </a:t>
            </a:r>
            <a:r>
              <a:rPr lang="de-AT" b="1" dirty="0" smtClean="0"/>
              <a:t>nachhaltiges Hafenmanagement</a:t>
            </a:r>
            <a:r>
              <a:rPr lang="de-AT" dirty="0" smtClean="0"/>
              <a:t>, hat sich als Trend über die letzten Jahre zunehmend</a:t>
            </a:r>
            <a:r>
              <a:rPr lang="de-AT" baseline="0" dirty="0" smtClean="0"/>
              <a:t> im Bereich der Hafenentwicklung etabliert. Green Ports sollen dabei ein Gleichgewicht zwischen Umweltbeeinträchtigung  und wirtschaftlichen Interessen darstellen. Neben der Entwicklung der Häfen sollen auch Logistikketten komplett neu gestaltet werden.</a:t>
            </a:r>
          </a:p>
          <a:p>
            <a:endParaRPr lang="de-AT" baseline="0" dirty="0" smtClean="0"/>
          </a:p>
          <a:p>
            <a:r>
              <a:rPr lang="de-AT" baseline="0" dirty="0" smtClean="0"/>
              <a:t>Ein praktisches Beispiel dazu ist der </a:t>
            </a:r>
            <a:r>
              <a:rPr lang="de-AT" b="1" baseline="0" dirty="0" smtClean="0"/>
              <a:t>„Green Terminal“ </a:t>
            </a:r>
            <a:r>
              <a:rPr lang="de-AT" baseline="0" dirty="0" smtClean="0"/>
              <a:t>in ungarischen Donauhafen in </a:t>
            </a:r>
            <a:r>
              <a:rPr lang="de-AT" b="1" baseline="0" dirty="0" smtClean="0"/>
              <a:t>Baja</a:t>
            </a:r>
            <a:r>
              <a:rPr lang="de-AT" baseline="0" dirty="0" smtClean="0"/>
              <a:t>. 2011 wurde der „Green Terminal“ fertiggestellt, der Abwasser, Bilgenwasser (= ölhaltiges Wasser aus dem Maschinenbereich eines Schiffes) und Abfälle sammelt sowie die Versorgung der Schiffe mit Strom- und Trinkwasser gewährleisten soll.</a:t>
            </a:r>
          </a:p>
          <a:p>
            <a:endParaRPr lang="de-AT" baseline="0" dirty="0" smtClean="0"/>
          </a:p>
          <a:p>
            <a:r>
              <a:rPr lang="de-AT" baseline="0" dirty="0" smtClean="0"/>
              <a:t>Der </a:t>
            </a:r>
            <a:r>
              <a:rPr lang="de-AT" b="1" baseline="0" dirty="0" smtClean="0"/>
              <a:t>Hafen Rotterdam </a:t>
            </a:r>
            <a:r>
              <a:rPr lang="de-AT" baseline="0" dirty="0" smtClean="0"/>
              <a:t>gewährleistet landseitige </a:t>
            </a:r>
            <a:r>
              <a:rPr lang="de-AT" b="1" baseline="0" dirty="0" smtClean="0"/>
              <a:t>Stromversorgung für Schiffe</a:t>
            </a:r>
            <a:r>
              <a:rPr lang="de-AT" baseline="0" dirty="0" smtClean="0"/>
              <a:t>. Diese beziehen Strom bei </a:t>
            </a:r>
            <a:r>
              <a:rPr lang="de-AT" b="1" baseline="0" dirty="0" smtClean="0"/>
              <a:t>abgeschaltetem Motor</a:t>
            </a:r>
            <a:r>
              <a:rPr lang="de-AT" baseline="0" dirty="0" smtClean="0"/>
              <a:t>, wodurch der Kraftstoffverbrauch und Emissionen reduziert und die Luftqualität im Hafen und der Umgebung verbessert werden können.</a:t>
            </a:r>
          </a:p>
          <a:p>
            <a:endParaRPr lang="de-AT" baseline="0" dirty="0" smtClean="0"/>
          </a:p>
          <a:p>
            <a:r>
              <a:rPr lang="de-AT" baseline="0" dirty="0" smtClean="0"/>
              <a:t>Um in einem sich rasch ändernden Umfeld bestehen zu können, sind sowohl Wettbewerb als auch </a:t>
            </a:r>
            <a:r>
              <a:rPr lang="de-AT" b="1" baseline="0" dirty="0" smtClean="0"/>
              <a:t>Kooperation</a:t>
            </a:r>
            <a:r>
              <a:rPr lang="de-AT" baseline="0" dirty="0" smtClean="0"/>
              <a:t> erforderlich. So kooperieren oftmals Häfen in der gleichen geographischen Region im Bereich Marketing und Standortentwicklung.</a:t>
            </a:r>
          </a:p>
          <a:p>
            <a:r>
              <a:rPr lang="de-AT" baseline="0" dirty="0" smtClean="0"/>
              <a:t>Die Interessensgemeinschaft Öffentlicher Donauhäfen in Österreich (IGÖD) vertritt die Häfen Linz, Enns, Krems und Wien bei internationalen Vereinigungen mit gleicher Interessenslage.</a:t>
            </a:r>
          </a:p>
          <a:p>
            <a:endParaRPr lang="de-AT" baseline="0"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55856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88658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e-DE" b="1" dirty="0" smtClean="0"/>
              <a:t>Häfen</a:t>
            </a:r>
            <a:r>
              <a:rPr lang="de-DE" dirty="0" smtClean="0"/>
              <a:t> sind Anlagen für den </a:t>
            </a:r>
            <a:r>
              <a:rPr lang="de-DE" b="1" dirty="0" smtClean="0"/>
              <a:t>Umschlag</a:t>
            </a:r>
            <a:r>
              <a:rPr lang="de-DE" dirty="0" smtClean="0"/>
              <a:t> von </a:t>
            </a:r>
            <a:r>
              <a:rPr lang="de-DE" b="1" dirty="0" smtClean="0"/>
              <a:t>Gütern</a:t>
            </a:r>
            <a:r>
              <a:rPr lang="de-DE" dirty="0" smtClean="0"/>
              <a:t>, die über mindestens ein </a:t>
            </a:r>
            <a:r>
              <a:rPr lang="de-DE" b="1" dirty="0" smtClean="0"/>
              <a:t>Hafenbecken </a:t>
            </a:r>
            <a:r>
              <a:rPr lang="de-DE" dirty="0" smtClean="0"/>
              <a:t>verfügen. Umschlagstellen ohne Hafenbecken werden als Umschlagländen bezeichnet. Bestimmte Güter dürfen nach nationalem Gesetz nur in einem Hafenbecken umgeschlagen werden. Hafenbecken schützen während Hochwasser, Eisbildung und anderen extremen Wetterereignissen, hier können Schiffe währenddessen sicher verweilen.</a:t>
            </a:r>
          </a:p>
          <a:p>
            <a:pPr eaLnBrk="1" hangingPunct="1"/>
            <a:endParaRPr lang="de-DE" dirty="0"/>
          </a:p>
          <a:p>
            <a:pPr eaLnBrk="1" hangingPunct="1"/>
            <a:r>
              <a:rPr lang="de-DE" dirty="0" smtClean="0"/>
              <a:t>Unter</a:t>
            </a:r>
            <a:r>
              <a:rPr lang="de-DE" baseline="0" dirty="0" smtClean="0"/>
              <a:t> </a:t>
            </a:r>
            <a:r>
              <a:rPr lang="de-DE" b="1" baseline="0" dirty="0" smtClean="0"/>
              <a:t>Umschlag </a:t>
            </a:r>
            <a:r>
              <a:rPr lang="de-DE" baseline="0" dirty="0" smtClean="0"/>
              <a:t>versteht man den </a:t>
            </a:r>
            <a:r>
              <a:rPr lang="de-DE" b="1" baseline="0" dirty="0" smtClean="0"/>
              <a:t>Wechsel</a:t>
            </a:r>
            <a:r>
              <a:rPr lang="de-DE" baseline="0" dirty="0" smtClean="0"/>
              <a:t> von Transporteinheiten oder </a:t>
            </a:r>
            <a:r>
              <a:rPr lang="de-DE" b="1" baseline="0" dirty="0" smtClean="0"/>
              <a:t>Gütern</a:t>
            </a:r>
            <a:r>
              <a:rPr lang="de-DE" baseline="0" dirty="0" smtClean="0"/>
              <a:t> von einem </a:t>
            </a:r>
            <a:r>
              <a:rPr lang="de-DE" b="1" baseline="0" dirty="0" smtClean="0"/>
              <a:t>Transportmittel</a:t>
            </a:r>
            <a:r>
              <a:rPr lang="de-DE" baseline="0" dirty="0" smtClean="0"/>
              <a:t> auf ein </a:t>
            </a:r>
            <a:r>
              <a:rPr lang="de-DE" b="1" baseline="0" dirty="0" smtClean="0"/>
              <a:t>anderes</a:t>
            </a:r>
            <a:r>
              <a:rPr lang="de-DE" baseline="0" dirty="0" smtClean="0"/>
              <a:t> im Rahmen einer Transportkette beispielsweise vom LKW auf das Binnenschiff oder vom Binnenschiff auf die Bahn. Der Umschlagsprozess findet im Hafenbetrieb meist mittels verschiedenen Hilfsmitteln wie Kränen, Reach Stackern oder sonstigen Arbeitsmitteln statt die später im Foliensatz noch näher erläutert werden.</a:t>
            </a:r>
          </a:p>
          <a:p>
            <a:pPr eaLnBrk="1" hangingPunct="1"/>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(Ausführungen im </a:t>
            </a:r>
            <a:r>
              <a:rPr lang="de-AT" baseline="0" dirty="0" smtClean="0">
                <a:solidFill>
                  <a:srgbClr val="1E3A6C"/>
                </a:solidFill>
              </a:rPr>
              <a:t>via donau </a:t>
            </a:r>
            <a:r>
              <a:rPr lang="de-AT" dirty="0" smtClean="0"/>
              <a:t>Handbuch der Donauschifffahrt auf Seite 78-100)</a:t>
            </a:r>
            <a:endParaRPr lang="de-DE" dirty="0" smtClean="0"/>
          </a:p>
          <a:p>
            <a:pPr eaLnBrk="1" hangingPunct="1"/>
            <a:endParaRPr lang="de-DE"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76642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Der Duisburger Hafen </a:t>
            </a:r>
            <a:r>
              <a:rPr lang="de-AT" b="1" dirty="0" smtClean="0"/>
              <a:t>„Duisport“ </a:t>
            </a:r>
            <a:r>
              <a:rPr lang="de-AT" dirty="0" smtClean="0"/>
              <a:t>ist mit einer Umschlagsmenge von rund 16 Millionen Tonnen an Gütern im Jahr 2012 der </a:t>
            </a:r>
            <a:r>
              <a:rPr lang="de-AT" b="1" dirty="0" smtClean="0"/>
              <a:t>größte Hafen </a:t>
            </a:r>
            <a:r>
              <a:rPr lang="de-AT" dirty="0" smtClean="0"/>
              <a:t>im gesamten Rhein-Main-Donau-Korridor. Er verfügt über eine Gesamtfläche von 1350 Hektar, 21 Hafenbecken und 37 km Uferlänge. </a:t>
            </a:r>
            <a:r>
              <a:rPr lang="de-AT" sz="800" dirty="0" smtClean="0"/>
              <a:t>(Quelle: www.duisport.de)</a:t>
            </a:r>
          </a:p>
          <a:p>
            <a:endParaRPr lang="de-AT" dirty="0"/>
          </a:p>
          <a:p>
            <a:r>
              <a:rPr lang="de-AT" dirty="0" smtClean="0"/>
              <a:t>Im Hinblick auf die wasserseitig umgeschlagene Gütermenge ist der </a:t>
            </a:r>
            <a:r>
              <a:rPr lang="de-AT" b="1" dirty="0" smtClean="0"/>
              <a:t>Hafen Konstanza </a:t>
            </a:r>
            <a:r>
              <a:rPr lang="de-AT" dirty="0" smtClean="0"/>
              <a:t>in Rumänien mit rund 11,7 Millionen Tonnen an Gütern (2012) der </a:t>
            </a:r>
            <a:r>
              <a:rPr lang="de-AT" b="1" dirty="0" smtClean="0"/>
              <a:t>größte Donauhafen</a:t>
            </a:r>
            <a:r>
              <a:rPr lang="de-AT" dirty="0" smtClean="0"/>
              <a:t>. </a:t>
            </a:r>
          </a:p>
          <a:p>
            <a:r>
              <a:rPr lang="de-AT" sz="800" dirty="0" smtClean="0"/>
              <a:t>(Quelle: www.portofconstantza.com)</a:t>
            </a:r>
          </a:p>
          <a:p>
            <a:endParaRPr lang="de-AT" dirty="0"/>
          </a:p>
          <a:p>
            <a:r>
              <a:rPr lang="de-AT" dirty="0" smtClean="0"/>
              <a:t>Österreichweit ist der </a:t>
            </a:r>
            <a:r>
              <a:rPr lang="de-AT" b="1" dirty="0" smtClean="0"/>
              <a:t>Werkshafen</a:t>
            </a:r>
            <a:r>
              <a:rPr lang="de-AT" dirty="0" smtClean="0"/>
              <a:t> der </a:t>
            </a:r>
            <a:r>
              <a:rPr lang="de-AT" b="1" dirty="0" smtClean="0"/>
              <a:t>voestalpine</a:t>
            </a:r>
            <a:r>
              <a:rPr lang="de-AT" dirty="0" smtClean="0"/>
              <a:t> mengenmäßig mit 3,3 Millionen Tonnen an wasserseitig umgeschlagenen Gütern im Jahr 2012 der größte Donauhafen. (Quelle:</a:t>
            </a:r>
            <a:r>
              <a:rPr lang="de-AT" baseline="0" dirty="0" smtClean="0"/>
              <a:t> via </a:t>
            </a:r>
            <a:r>
              <a:rPr lang="de-AT" baseline="0" dirty="0" err="1" smtClean="0"/>
              <a:t>donau</a:t>
            </a:r>
            <a:r>
              <a:rPr lang="de-AT" baseline="0" dirty="0" smtClean="0"/>
              <a:t>)</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246056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Entlang der gesamten Donau befinden sich</a:t>
            </a:r>
            <a:r>
              <a:rPr lang="de-AT" baseline="0" dirty="0" smtClean="0"/>
              <a:t> rund </a:t>
            </a:r>
            <a:r>
              <a:rPr lang="de-AT" b="1" baseline="0" dirty="0" smtClean="0"/>
              <a:t>80 Häfen</a:t>
            </a:r>
            <a:r>
              <a:rPr lang="de-AT" baseline="0" dirty="0" smtClean="0"/>
              <a:t>, </a:t>
            </a:r>
            <a:r>
              <a:rPr lang="de-AT" b="1" baseline="0" dirty="0" smtClean="0"/>
              <a:t>40 </a:t>
            </a:r>
            <a:r>
              <a:rPr lang="de-AT" baseline="0" dirty="0" smtClean="0"/>
              <a:t>davon gelten als sogenannte E-Hafen, das sind Binnenhäfen von </a:t>
            </a:r>
            <a:r>
              <a:rPr lang="de-AT" b="1" baseline="0" dirty="0" smtClean="0"/>
              <a:t>internationaler Bedeutung</a:t>
            </a:r>
            <a:r>
              <a:rPr lang="de-AT" baseline="0" dirty="0" smtClean="0"/>
              <a:t>. Die durchschnittliche Entfernung zwischen den Häfen beträgt an der Donau etwa 60 km. Im Vergleich dazu beträgt diese beispielsweise im Rheinstromgebiet nur etwa 20 km.</a:t>
            </a:r>
          </a:p>
          <a:p>
            <a:r>
              <a:rPr lang="de-AT" baseline="0" dirty="0" smtClean="0"/>
              <a:t>Eine Übersicht aller Donauhäfen mit interessanten Daten finden Sie unter der angegebenen Internetadresse.</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99126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D369230C-4B3A-4467-AE58-E8B3D83D6383}" type="slidenum">
              <a:rPr lang="en-GB" sz="1200"/>
              <a:pPr eaLnBrk="1" hangingPunct="1"/>
              <a:t>5</a:t>
            </a:fld>
            <a:endParaRPr lang="en-GB" sz="1200" dirty="0"/>
          </a:p>
        </p:txBody>
      </p:sp>
      <p:sp>
        <p:nvSpPr>
          <p:cNvPr id="73731" name="Rectangle 2"/>
          <p:cNvSpPr>
            <a:spLocks noGrp="1" noRot="1" noChangeAspect="1" noChangeArrowheads="1" noTextEdit="1"/>
          </p:cNvSpPr>
          <p:nvPr>
            <p:ph type="sldImg"/>
          </p:nvPr>
        </p:nvSpPr>
        <p:spPr>
          <a:xfrm>
            <a:off x="919163" y="746125"/>
            <a:ext cx="4972050" cy="3729038"/>
          </a:xfrm>
          <a:ln/>
        </p:spPr>
      </p:sp>
      <p:sp>
        <p:nvSpPr>
          <p:cNvPr id="73732" name="Rectangle 3"/>
          <p:cNvSpPr>
            <a:spLocks noGrp="1" noChangeArrowheads="1"/>
          </p:cNvSpPr>
          <p:nvPr>
            <p:ph type="body" idx="1"/>
          </p:nvPr>
        </p:nvSpPr>
        <p:spPr>
          <a:noFill/>
        </p:spPr>
        <p:txBody>
          <a:bodyPr/>
          <a:lstStyle/>
          <a:p>
            <a:pPr eaLnBrk="1" hangingPunct="1"/>
            <a:r>
              <a:rPr lang="de-DE" dirty="0" smtClean="0"/>
              <a:t>Die vier </a:t>
            </a:r>
            <a:r>
              <a:rPr lang="de-DE" b="1" dirty="0" smtClean="0"/>
              <a:t>öffentlichen</a:t>
            </a:r>
            <a:r>
              <a:rPr lang="de-DE" dirty="0" smtClean="0"/>
              <a:t> Donauhäfen in Österreich sind:</a:t>
            </a:r>
          </a:p>
          <a:p>
            <a:pPr eaLnBrk="1" hangingPunct="1"/>
            <a:r>
              <a:rPr lang="de-DE" b="1" dirty="0" smtClean="0"/>
              <a:t>Linz</a:t>
            </a:r>
          </a:p>
          <a:p>
            <a:pPr eaLnBrk="1" hangingPunct="1"/>
            <a:r>
              <a:rPr lang="de-DE" b="1" dirty="0" smtClean="0"/>
              <a:t>Enns</a:t>
            </a:r>
          </a:p>
          <a:p>
            <a:pPr eaLnBrk="1" hangingPunct="1"/>
            <a:r>
              <a:rPr lang="de-DE" b="1" dirty="0" smtClean="0"/>
              <a:t>Krems</a:t>
            </a:r>
          </a:p>
          <a:p>
            <a:pPr eaLnBrk="1" hangingPunct="1"/>
            <a:r>
              <a:rPr lang="de-DE" b="1" dirty="0" smtClean="0"/>
              <a:t>Wien</a:t>
            </a:r>
          </a:p>
          <a:p>
            <a:pPr eaLnBrk="1" hangingPunct="1"/>
            <a:endParaRPr lang="de-DE" dirty="0" smtClean="0"/>
          </a:p>
          <a:p>
            <a:pPr eaLnBrk="1" hangingPunct="1"/>
            <a:r>
              <a:rPr lang="de-DE" dirty="0" smtClean="0"/>
              <a:t>Der</a:t>
            </a:r>
            <a:r>
              <a:rPr lang="de-DE" baseline="0" dirty="0" smtClean="0"/>
              <a:t> an wasserseitig umgeschlagenen Gütern größte österreichische Hafen ist jedoch der </a:t>
            </a:r>
            <a:r>
              <a:rPr lang="de-DE" b="1" baseline="0" dirty="0" smtClean="0"/>
              <a:t>privat</a:t>
            </a:r>
            <a:r>
              <a:rPr lang="de-DE" baseline="0" dirty="0" smtClean="0"/>
              <a:t> geführte </a:t>
            </a:r>
            <a:r>
              <a:rPr lang="de-DE" b="1" baseline="0" dirty="0" smtClean="0"/>
              <a:t>Werkshafen</a:t>
            </a:r>
            <a:r>
              <a:rPr lang="de-DE" baseline="0" dirty="0" smtClean="0"/>
              <a:t> der </a:t>
            </a:r>
            <a:r>
              <a:rPr lang="de-DE" b="1" baseline="0" dirty="0" smtClean="0"/>
              <a:t>voestalpine</a:t>
            </a:r>
            <a:r>
              <a:rPr lang="de-DE" baseline="0" dirty="0" smtClean="0"/>
              <a:t>.</a:t>
            </a:r>
            <a:endParaRPr lang="de-A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A545A65F-E27F-4603-B7AA-B4008FC4D406}" type="slidenum">
              <a:rPr lang="en-GB" sz="1200"/>
              <a:pPr eaLnBrk="1" hangingPunct="1"/>
              <a:t>6</a:t>
            </a:fld>
            <a:endParaRPr lang="en-GB" sz="1200" dirty="0"/>
          </a:p>
        </p:txBody>
      </p:sp>
      <p:sp>
        <p:nvSpPr>
          <p:cNvPr id="74755" name="Rectangle 2"/>
          <p:cNvSpPr>
            <a:spLocks noGrp="1" noRot="1" noChangeAspect="1" noChangeArrowheads="1" noTextEdit="1"/>
          </p:cNvSpPr>
          <p:nvPr>
            <p:ph type="sldImg"/>
          </p:nvPr>
        </p:nvSpPr>
        <p:spPr>
          <a:xfrm>
            <a:off x="917575" y="746125"/>
            <a:ext cx="4972050" cy="3729038"/>
          </a:xfrm>
          <a:ln/>
        </p:spPr>
      </p:sp>
      <p:sp>
        <p:nvSpPr>
          <p:cNvPr id="74756" name="Rectangle 3"/>
          <p:cNvSpPr>
            <a:spLocks noGrp="1" noChangeArrowheads="1"/>
          </p:cNvSpPr>
          <p:nvPr>
            <p:ph type="body" idx="1"/>
          </p:nvPr>
        </p:nvSpPr>
        <p:spPr>
          <a:noFill/>
        </p:spPr>
        <p:txBody>
          <a:bodyPr/>
          <a:lstStyle/>
          <a:p>
            <a:pPr eaLnBrk="1" hangingPunct="1"/>
            <a:r>
              <a:rPr lang="de-AT" sz="1200" b="0" i="0" u="none" strike="noStrike" kern="1200" baseline="0" dirty="0" smtClean="0">
                <a:solidFill>
                  <a:schemeClr val="tx1"/>
                </a:solidFill>
                <a:latin typeface="+mn-lt"/>
                <a:ea typeface="+mn-ea"/>
                <a:cs typeface="+mn-cs"/>
              </a:rPr>
              <a:t>Im Jahr 2012 schlugen die Donauhäfen und -länden am österreichischen Abschnitt der Donau insgesamt </a:t>
            </a:r>
            <a:r>
              <a:rPr lang="de-AT" sz="1200" i="0" u="none" strike="noStrike" kern="1200" baseline="0" dirty="0" smtClean="0">
                <a:solidFill>
                  <a:schemeClr val="tx1"/>
                </a:solidFill>
                <a:latin typeface="+mn-lt"/>
                <a:ea typeface="+mn-ea"/>
                <a:cs typeface="+mn-cs"/>
              </a:rPr>
              <a:t>mehr als </a:t>
            </a:r>
            <a:r>
              <a:rPr lang="de-AT" sz="1200" b="1" i="0" u="none" strike="noStrike" kern="1200" baseline="0" dirty="0" smtClean="0">
                <a:solidFill>
                  <a:schemeClr val="tx1"/>
                </a:solidFill>
                <a:latin typeface="+mn-lt"/>
                <a:ea typeface="+mn-ea"/>
                <a:cs typeface="+mn-cs"/>
              </a:rPr>
              <a:t>9,5 Mio. Tonnen Güter </a:t>
            </a:r>
            <a:r>
              <a:rPr lang="de-AT" sz="1200" b="0" i="0" u="none" strike="noStrike" kern="1200" baseline="0" dirty="0" smtClean="0">
                <a:solidFill>
                  <a:schemeClr val="tx1"/>
                </a:solidFill>
                <a:latin typeface="+mn-lt"/>
                <a:ea typeface="+mn-ea"/>
                <a:cs typeface="+mn-cs"/>
              </a:rPr>
              <a:t>wasserseitig um. Im Vergleich zum Jahr 2011 entspricht dies einem Zuwachs von 15,8 % oder 1,3 Mio. Tonnen.</a:t>
            </a:r>
          </a:p>
          <a:p>
            <a:pPr eaLnBrk="1" hangingPunct="1"/>
            <a:endParaRPr lang="de-AT" sz="1200" b="0" i="0" u="none" strike="noStrike" kern="1200" baseline="0" dirty="0" smtClean="0">
              <a:solidFill>
                <a:schemeClr val="tx1"/>
              </a:solidFill>
              <a:latin typeface="+mn-lt"/>
              <a:ea typeface="+mn-ea"/>
              <a:cs typeface="+mn-cs"/>
            </a:endParaRPr>
          </a:p>
          <a:p>
            <a:pPr eaLnBrk="1" hangingPunct="1"/>
            <a:r>
              <a:rPr lang="de-AT" sz="1200" b="0" i="0" u="none" strike="noStrike" kern="1200" baseline="0" dirty="0" smtClean="0">
                <a:solidFill>
                  <a:schemeClr val="tx1"/>
                </a:solidFill>
                <a:latin typeface="+mn-lt"/>
                <a:ea typeface="+mn-ea"/>
                <a:cs typeface="+mn-cs"/>
              </a:rPr>
              <a:t>In den </a:t>
            </a:r>
            <a:r>
              <a:rPr lang="de-AT" sz="1200" b="1" i="0" u="none" strike="noStrike" kern="1200" baseline="0" dirty="0" smtClean="0">
                <a:solidFill>
                  <a:schemeClr val="tx1"/>
                </a:solidFill>
                <a:latin typeface="+mn-lt"/>
                <a:ea typeface="+mn-ea"/>
                <a:cs typeface="+mn-cs"/>
              </a:rPr>
              <a:t>vier öffentlichen Donauhäfen </a:t>
            </a:r>
            <a:r>
              <a:rPr lang="de-AT" sz="1200" b="0" i="0" u="none" strike="noStrike" kern="1200" baseline="0" dirty="0" smtClean="0">
                <a:solidFill>
                  <a:schemeClr val="tx1"/>
                </a:solidFill>
                <a:latin typeface="+mn-lt"/>
                <a:ea typeface="+mn-ea"/>
                <a:cs typeface="+mn-cs"/>
              </a:rPr>
              <a:t>in Linz, Enns, Krems und Wien finden rund 44 % des gesamten wasserseitigen Umschlags in Österreich statt. </a:t>
            </a:r>
          </a:p>
          <a:p>
            <a:pPr eaLnBrk="1" hangingPunct="1"/>
            <a:endParaRPr lang="de-AT" dirty="0"/>
          </a:p>
          <a:p>
            <a:r>
              <a:rPr lang="de-AT" dirty="0" smtClean="0"/>
              <a:t>(</a:t>
            </a:r>
            <a:r>
              <a:rPr lang="de-AT" dirty="0"/>
              <a:t>Ausführungen im via donau Jahresbericht 2012 Seite </a:t>
            </a:r>
            <a:r>
              <a:rPr lang="de-AT" dirty="0" smtClean="0"/>
              <a:t>12-13</a:t>
            </a:r>
            <a:r>
              <a:rPr lang="de-DE"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smtClean="0"/>
              <a:t>Linz</a:t>
            </a:r>
            <a:r>
              <a:rPr lang="de-AT" dirty="0" smtClean="0"/>
              <a:t> ist der größte Hafen an der oberen Donau. Rund </a:t>
            </a:r>
            <a:r>
              <a:rPr lang="de-AT" b="1" dirty="0" smtClean="0"/>
              <a:t>5,3 Millionen Tonnen</a:t>
            </a:r>
            <a:r>
              <a:rPr lang="de-AT" dirty="0" smtClean="0"/>
              <a:t> an Gütern wurden 2012 im öffentlichen Hafen Linz und im voestalpine-Werkshafen gesamt</a:t>
            </a:r>
            <a:r>
              <a:rPr lang="de-AT" baseline="0" dirty="0" smtClean="0"/>
              <a:t> umgeschlagen</a:t>
            </a:r>
            <a:r>
              <a:rPr lang="de-AT" dirty="0" smtClean="0"/>
              <a:t>. </a:t>
            </a:r>
          </a:p>
          <a:p>
            <a:r>
              <a:rPr lang="de-AT" dirty="0" smtClean="0"/>
              <a:t>Am Handelshafen</a:t>
            </a:r>
            <a:r>
              <a:rPr lang="de-AT" baseline="0" dirty="0" smtClean="0"/>
              <a:t> werden dabei Massen- und Stückgüter verschiedenster Art umgeschlagen, während am Tankhafen Mineralölprodukte umgeschlagen, gelagert und verteilt werden.</a:t>
            </a:r>
            <a:endParaRPr lang="de-AT" dirty="0" smtClean="0"/>
          </a:p>
          <a:p>
            <a:r>
              <a:rPr lang="de-AT" dirty="0" smtClean="0"/>
              <a:t>Auf dem rund 150 ha großen Areal (davon 45 ha Wasserfläche)</a:t>
            </a:r>
            <a:r>
              <a:rPr lang="de-AT" baseline="0" dirty="0" smtClean="0"/>
              <a:t> </a:t>
            </a:r>
            <a:r>
              <a:rPr lang="de-AT" dirty="0" smtClean="0"/>
              <a:t>bietet der Hafen Linz modernste Einrichtungen zum effizienten Transport und zur sicheren Lagerung von Gütern und Handelswaren. </a:t>
            </a:r>
          </a:p>
          <a:p>
            <a:endParaRPr lang="de-AT" dirty="0" smtClean="0"/>
          </a:p>
          <a:p>
            <a:r>
              <a:rPr lang="de-AT" dirty="0" smtClean="0"/>
              <a:t>Der </a:t>
            </a:r>
            <a:r>
              <a:rPr lang="de-AT" b="1" dirty="0" smtClean="0"/>
              <a:t>Ennshafen</a:t>
            </a:r>
            <a:r>
              <a:rPr lang="de-AT" dirty="0" smtClean="0"/>
              <a:t> an der Landesgrenze zwischen Ober- und Niederösterreich ist mit mehr 350 ha</a:t>
            </a:r>
            <a:r>
              <a:rPr lang="de-AT" baseline="0" dirty="0" smtClean="0"/>
              <a:t> </a:t>
            </a:r>
            <a:r>
              <a:rPr lang="de-AT" dirty="0" smtClean="0"/>
              <a:t>Fläche das größte zusammenhängende Industriebaugebiet an der oberen Donau. Über 50 Betriebe beschäftigen insgesamt rund </a:t>
            </a:r>
            <a:r>
              <a:rPr lang="de-AT" b="1" dirty="0" smtClean="0"/>
              <a:t>1600 Mitarbeiter</a:t>
            </a:r>
            <a:r>
              <a:rPr lang="de-AT" dirty="0" smtClean="0"/>
              <a:t>.</a:t>
            </a:r>
          </a:p>
          <a:p>
            <a:endParaRPr lang="de-AT" dirty="0" smtClean="0"/>
          </a:p>
          <a:p>
            <a:r>
              <a:rPr lang="de-AT" dirty="0" smtClean="0"/>
              <a:t>Der </a:t>
            </a:r>
            <a:r>
              <a:rPr lang="de-AT" b="1" dirty="0" smtClean="0"/>
              <a:t>Hafen Krems</a:t>
            </a:r>
            <a:r>
              <a:rPr lang="de-AT" dirty="0" smtClean="0"/>
              <a:t> liegt in der</a:t>
            </a:r>
            <a:r>
              <a:rPr lang="de-AT" baseline="0" dirty="0" smtClean="0"/>
              <a:t> Mitte </a:t>
            </a:r>
            <a:r>
              <a:rPr lang="de-AT" dirty="0" smtClean="0"/>
              <a:t>der rund 3.500 km langen Wasserstraße Rhein-Main-Donau und</a:t>
            </a:r>
            <a:r>
              <a:rPr lang="de-AT" baseline="0" dirty="0" smtClean="0"/>
              <a:t> verfügt über eine Gesamtkaimauer von 1.560 Meter.</a:t>
            </a:r>
            <a:endParaRPr lang="de-AT" dirty="0" smtClean="0"/>
          </a:p>
          <a:p>
            <a:endParaRPr lang="de-AT" dirty="0" smtClean="0"/>
          </a:p>
          <a:p>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160150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Das Gesamtareal des</a:t>
            </a:r>
            <a:r>
              <a:rPr lang="de-AT" baseline="0" dirty="0" smtClean="0"/>
              <a:t> </a:t>
            </a:r>
            <a:r>
              <a:rPr lang="de-AT" b="1" baseline="0" dirty="0" smtClean="0"/>
              <a:t>Wiener Hafens </a:t>
            </a:r>
            <a:r>
              <a:rPr lang="de-AT" baseline="0" dirty="0" smtClean="0"/>
              <a:t>ist rund 350 ha groß. Hier werden </a:t>
            </a:r>
            <a:r>
              <a:rPr lang="de-AT" b="1" baseline="0" dirty="0" smtClean="0"/>
              <a:t>drei große Güterhäfen</a:t>
            </a:r>
            <a:r>
              <a:rPr lang="de-AT" baseline="0" dirty="0" smtClean="0"/>
              <a:t> betrieben: der Hafen Freudenau, der Hafen Albern und der Ölhafen Lobau.</a:t>
            </a:r>
            <a:endParaRPr lang="de-AT" dirty="0" smtClean="0"/>
          </a:p>
          <a:p>
            <a:r>
              <a:rPr lang="de-AT" dirty="0" smtClean="0"/>
              <a:t>In allen drei Güterhäfen werden pro Jahr rund 1.700 Frachtschiffe abgefertigt. </a:t>
            </a:r>
          </a:p>
          <a:p>
            <a:r>
              <a:rPr lang="de-AT" dirty="0" smtClean="0"/>
              <a:t>Am </a:t>
            </a:r>
            <a:r>
              <a:rPr lang="de-AT" b="1" dirty="0" smtClean="0"/>
              <a:t>Ölhafen Lobau</a:t>
            </a:r>
            <a:r>
              <a:rPr lang="de-AT" b="1" baseline="0" dirty="0" smtClean="0"/>
              <a:t> </a:t>
            </a:r>
            <a:r>
              <a:rPr lang="de-AT" baseline="0" dirty="0" smtClean="0"/>
              <a:t>werden dabei jährlich rund </a:t>
            </a:r>
            <a:r>
              <a:rPr lang="de-AT" b="1" baseline="0" dirty="0" smtClean="0"/>
              <a:t>1.000 Tankschiffe </a:t>
            </a:r>
            <a:r>
              <a:rPr lang="de-AT" baseline="0" dirty="0" smtClean="0"/>
              <a:t>abgefertigt und rund 1 Million Tonnen an Mineralölprodukten umgeschlagen.</a:t>
            </a:r>
          </a:p>
          <a:p>
            <a:r>
              <a:rPr lang="de-AT" baseline="0" dirty="0" smtClean="0"/>
              <a:t>Am </a:t>
            </a:r>
            <a:r>
              <a:rPr lang="de-AT" b="1" baseline="0" dirty="0" smtClean="0"/>
              <a:t>Containerhafen Freudenau </a:t>
            </a:r>
            <a:r>
              <a:rPr lang="de-AT" baseline="0" dirty="0" smtClean="0"/>
              <a:t>werden jährlich wasser- und landseitig gesamt rund </a:t>
            </a:r>
            <a:r>
              <a:rPr lang="de-AT" b="1" baseline="0" dirty="0" smtClean="0"/>
              <a:t>300.000 Containereinheiten </a:t>
            </a:r>
            <a:r>
              <a:rPr lang="de-AT" baseline="0" dirty="0" smtClean="0"/>
              <a:t>sowie um die 70.000 Neuwagen pro Jahr umgeschlagen.</a:t>
            </a:r>
          </a:p>
          <a:p>
            <a:r>
              <a:rPr lang="de-AT" baseline="0" dirty="0" smtClean="0"/>
              <a:t>Der </a:t>
            </a:r>
            <a:r>
              <a:rPr lang="de-AT" b="1" baseline="0" dirty="0" smtClean="0"/>
              <a:t>Hafen Albern </a:t>
            </a:r>
            <a:r>
              <a:rPr lang="de-AT" baseline="0" dirty="0" smtClean="0"/>
              <a:t>ist für den Umschlag sowie die Lagerung von Baustoffen, Stahlerzeugnissen sowie </a:t>
            </a:r>
            <a:r>
              <a:rPr lang="de-AT" b="1" baseline="0" dirty="0" smtClean="0"/>
              <a:t>landwirtschaftlichen Produkten </a:t>
            </a:r>
            <a:r>
              <a:rPr lang="de-AT" baseline="0" dirty="0" smtClean="0"/>
              <a:t>zuständig</a:t>
            </a:r>
            <a:endParaRPr lang="de-AT"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44476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Häfen verknüpfen die Verkehrsträger Straße, Schiene und Wasserstraße miteinander und stellen wichtige Dienstleister dar.</a:t>
            </a:r>
          </a:p>
          <a:p>
            <a:endParaRPr lang="de-DE" dirty="0" smtClean="0"/>
          </a:p>
          <a:p>
            <a:r>
              <a:rPr lang="de-DE" dirty="0" smtClean="0"/>
              <a:t>Zu </a:t>
            </a:r>
            <a:r>
              <a:rPr lang="de-DE" dirty="0"/>
              <a:t>den </a:t>
            </a:r>
            <a:r>
              <a:rPr lang="de-DE" b="1" dirty="0"/>
              <a:t>Grundfunktionen wie Umschlag und Lagerung</a:t>
            </a:r>
            <a:r>
              <a:rPr lang="de-DE" dirty="0"/>
              <a:t> zählt eine ganze Reihe </a:t>
            </a:r>
            <a:r>
              <a:rPr lang="de-DE" b="1" dirty="0"/>
              <a:t>logistischer Mehrwertleistungen </a:t>
            </a:r>
            <a:r>
              <a:rPr lang="de-DE" dirty="0"/>
              <a:t>für die Kunden wie Verpacken, Container Stuffing und </a:t>
            </a:r>
            <a:r>
              <a:rPr lang="de-DE" dirty="0" smtClean="0"/>
              <a:t>Stripping, </a:t>
            </a:r>
            <a:r>
              <a:rPr lang="de-DE" dirty="0"/>
              <a:t>sanitäre </a:t>
            </a:r>
            <a:r>
              <a:rPr lang="de-DE" dirty="0" smtClean="0"/>
              <a:t>Überprüfung,</a:t>
            </a:r>
            <a:r>
              <a:rPr lang="de-DE" baseline="0" dirty="0" smtClean="0"/>
              <a:t> </a:t>
            </a:r>
            <a:r>
              <a:rPr lang="de-DE" dirty="0" smtClean="0"/>
              <a:t>Qualitätskontrolle </a:t>
            </a:r>
            <a:r>
              <a:rPr lang="de-DE" dirty="0"/>
              <a:t>etc.</a:t>
            </a:r>
          </a:p>
          <a:p>
            <a:endParaRPr lang="de-DE" dirty="0"/>
          </a:p>
          <a:p>
            <a:r>
              <a:rPr lang="de-DE" dirty="0"/>
              <a:t>Damit werden Häfen zu Logistikplattformen und Impulsgebern für Betriebsansiedlungen und </a:t>
            </a:r>
            <a:r>
              <a:rPr lang="de-DE" dirty="0" smtClean="0"/>
              <a:t>wirtschaftliche </a:t>
            </a:r>
            <a:r>
              <a:rPr lang="de-DE" dirty="0"/>
              <a:t>Entwicklung.</a:t>
            </a:r>
          </a:p>
          <a:p>
            <a:r>
              <a:rPr lang="de-DE" dirty="0"/>
              <a:t>Als intermodale logistische Knoten </a:t>
            </a:r>
            <a:r>
              <a:rPr lang="de-DE" dirty="0" smtClean="0"/>
              <a:t>übernehmen </a:t>
            </a:r>
            <a:r>
              <a:rPr lang="de-DE" dirty="0"/>
              <a:t>Häfen immer mehr die Drehscheibenfunktion zwischen verschiedenen Verkehrsträgern</a:t>
            </a:r>
            <a:r>
              <a:rPr lang="de-DE" dirty="0" smtClean="0"/>
              <a:t>.</a:t>
            </a:r>
          </a:p>
          <a:p>
            <a:r>
              <a:rPr lang="de-DE" dirty="0" smtClean="0"/>
              <a:t>Als Standorte für Gewerbe und Industrie sowie als Gütersammel-</a:t>
            </a:r>
            <a:r>
              <a:rPr lang="de-DE" baseline="0" dirty="0" smtClean="0"/>
              <a:t> und Güterverteilzentren tragen Häfen wesentlich zur Schaffung von Wertschöpfung und Arbeitsplätzen bei.</a:t>
            </a:r>
            <a:endParaRPr lang="de-DE"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30610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3C31676F-7C42-49B1-9215-C5252768BCA5}" type="datetime7">
              <a:rPr lang="de-AT" smtClean="0"/>
              <a:t>Mai-14</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A0F70-6875-4134-A78D-4C0CCF16E59D}"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A4156-34B3-494F-A207-671B24DBAB82}"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CDFD42-AB24-47A9-A3BD-590F8E9C1898}"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2C5CAB9-FD8C-47D2-8389-2AC6704E63A4}"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77C34-6C44-4277-B246-65ADA1908AF9}" type="datetime7">
              <a:rPr lang="de-AT"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B9685-EB74-4F15-B0EF-AD3171FBD264}" type="datetime7">
              <a:rPr lang="de-AT" smtClean="0">
                <a:solidFill>
                  <a:prstClr val="black"/>
                </a:solidFill>
              </a:rPr>
              <a:t>Mai-14</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AB857C-1BD9-4D14-B5E7-5A9650CCC6E0}"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C9222F-D777-47A3-9705-640BEEFF4280}" type="datetime7">
              <a:rPr lang="de-AT" smtClean="0">
                <a:solidFill>
                  <a:prstClr val="white"/>
                </a:solidFill>
              </a:rPr>
              <a:t>Mai-14</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76696A6-1945-4B41-BEAF-9E54098FB90C}" type="datetime7">
              <a:rPr lang="de-AT" smtClean="0">
                <a:solidFill>
                  <a:prstClr val="white"/>
                </a:solidFill>
              </a:rPr>
              <a:t>Mai-14</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8D14B-1E48-49FE-BF4B-BA55AA24700E}" type="datetime7">
              <a:rPr lang="de-AT" smtClean="0">
                <a:solidFill>
                  <a:prstClr val="white"/>
                </a:solidFill>
              </a:rPr>
              <a:t>Mai-14</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C726A-A298-4DEA-B7A2-D05DBBD5E415}" type="datetime7">
              <a:rPr lang="de-AT"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9BD0-624F-43C8-B800-062DF3ADF3D5}" type="datetime7">
              <a:rPr lang="de-AT" smtClean="0"/>
              <a:t>Mai-14</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B7322B96-C2BA-4112-8EFC-E13FF6A7CD00}" type="datetime7">
              <a:rPr lang="de-AT" smtClean="0">
                <a:solidFill>
                  <a:prstClr val="white"/>
                </a:solidFill>
              </a:rPr>
              <a:t>Mai-14</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pic>
        <p:nvPicPr>
          <p:cNvPr id="13"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796137" y="335086"/>
            <a:ext cx="1656184" cy="494522"/>
          </a:xfrm>
          <a:prstGeom prst="rect">
            <a:avLst/>
          </a:prstGeom>
        </p:spPr>
      </p:pic>
      <p:pic>
        <p:nvPicPr>
          <p:cNvPr id="14" name="Picture 3"/>
          <p:cNvPicPr>
            <a:picLocks noChangeAspect="1" noChangeArrowheads="1"/>
          </p:cNvPicPr>
          <p:nvPr userDrawn="1"/>
        </p:nvPicPr>
        <p:blipFill>
          <a:blip r:embed="rId14"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7596335" y="241546"/>
            <a:ext cx="1400879" cy="50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834638" y="739105"/>
            <a:ext cx="1162576" cy="4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www.ines-danube.info/goto.php?target=pg_165_168&amp;client_id=viailias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ines-danube.info/goto.php?target=pg_165_168&amp;client_id=viailias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x0Rpc7rnBz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hyperlink" Target="http://www.youtube.com/watch?v=JzQMNsN5adE" TargetMode="External"/><Relationship Id="rId4" Type="http://schemas.openxmlformats.org/officeDocument/2006/relationships/hyperlink" Target="http://www.logistikum.at/forschung/verkehrslogistik/rewway/lernplattform/uebunge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danubeports.info/index.ph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412314" y="2348880"/>
            <a:ext cx="6400800" cy="1752600"/>
          </a:xfrm>
        </p:spPr>
        <p:txBody>
          <a:bodyPr>
            <a:normAutofit/>
          </a:bodyPr>
          <a:lstStyle/>
          <a:p>
            <a:r>
              <a:rPr lang="de-AT" dirty="0">
                <a:solidFill>
                  <a:schemeClr val="tx2"/>
                </a:solidFill>
              </a:rPr>
              <a:t>aus der Präsentationsserie </a:t>
            </a:r>
          </a:p>
          <a:p>
            <a:r>
              <a:rPr lang="de-AT" dirty="0">
                <a:solidFill>
                  <a:schemeClr val="tx2"/>
                </a:solidFill>
              </a:rPr>
              <a:t>„Grundlagen der Binnenschifffahrt</a:t>
            </a:r>
            <a:r>
              <a:rPr lang="de-AT" sz="3200" dirty="0">
                <a:solidFill>
                  <a:schemeClr val="tx2"/>
                </a:solidFill>
              </a:rPr>
              <a:t>“</a:t>
            </a:r>
          </a:p>
          <a:p>
            <a:endParaRPr lang="de-AT" sz="3200" b="1" dirty="0">
              <a:solidFill>
                <a:schemeClr val="accent1">
                  <a:lumMod val="75000"/>
                </a:schemeClr>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7" y="5538344"/>
            <a:ext cx="2088231" cy="623528"/>
          </a:xfrm>
          <a:prstGeom prst="rect">
            <a:avLst/>
          </a:prstGeom>
        </p:spPr>
      </p:pic>
      <p:pic>
        <p:nvPicPr>
          <p:cNvPr id="5" name="Grafik 8" descr="fh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8304" y="116632"/>
            <a:ext cx="1423800" cy="883920"/>
          </a:xfrm>
          <a:prstGeom prst="rect">
            <a:avLst/>
          </a:prstGeom>
        </p:spPr>
      </p:pic>
      <p:pic>
        <p:nvPicPr>
          <p:cNvPr id="9" name="Grafik 9" descr="logistikum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19" y="0"/>
            <a:ext cx="2681301" cy="980728"/>
          </a:xfrm>
          <a:prstGeom prst="rect">
            <a:avLst/>
          </a:prstGeom>
        </p:spPr>
      </p:pic>
      <p:pic>
        <p:nvPicPr>
          <p:cNvPr id="10"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5089" y="5554811"/>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6"/>
          <p:cNvSpPr>
            <a:spLocks noGrp="1"/>
          </p:cNvSpPr>
          <p:nvPr>
            <p:ph type="ctrTitle"/>
          </p:nvPr>
        </p:nvSpPr>
        <p:spPr>
          <a:xfrm>
            <a:off x="683568" y="1340768"/>
            <a:ext cx="7772400" cy="1470025"/>
          </a:xfrm>
        </p:spPr>
        <p:txBody>
          <a:bodyPr>
            <a:normAutofit/>
          </a:bodyPr>
          <a:lstStyle/>
          <a:p>
            <a:r>
              <a:rPr lang="de-AT" sz="3200" b="1" cap="none" dirty="0" smtClean="0"/>
              <a:t>Häfen </a:t>
            </a:r>
            <a:endParaRPr lang="de-AT" sz="3200" b="1" cap="none" dirty="0"/>
          </a:p>
        </p:txBody>
      </p:sp>
    </p:spTree>
    <p:extLst>
      <p:ext uri="{BB962C8B-B14F-4D97-AF65-F5344CB8AC3E}">
        <p14:creationId xmlns:p14="http://schemas.microsoft.com/office/powerpoint/2010/main" val="142882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prstGeom prst="rect">
            <a:avLst/>
          </a:prstGeom>
        </p:spPr>
        <p:txBody>
          <a:bodyPr/>
          <a:lstStyle/>
          <a:p>
            <a:pPr eaLnBrk="1" hangingPunct="1"/>
            <a:r>
              <a:rPr lang="de-DE" b="1" dirty="0" smtClean="0">
                <a:solidFill>
                  <a:schemeClr val="accent1"/>
                </a:solidFill>
              </a:rPr>
              <a:t>Grundstruktur eines Hafens</a:t>
            </a:r>
          </a:p>
        </p:txBody>
      </p:sp>
      <p:sp>
        <p:nvSpPr>
          <p:cNvPr id="2" name="Content Placeholder 1"/>
          <p:cNvSpPr>
            <a:spLocks noGrp="1"/>
          </p:cNvSpPr>
          <p:nvPr>
            <p:ph idx="1"/>
          </p:nvPr>
        </p:nvSpPr>
        <p:spPr>
          <a:xfrm>
            <a:off x="323528" y="1700808"/>
            <a:ext cx="8700108" cy="4833342"/>
          </a:xfrm>
        </p:spPr>
        <p:txBody>
          <a:bodyPr>
            <a:normAutofit/>
          </a:bodyPr>
          <a:lstStyle/>
          <a:p>
            <a:pPr>
              <a:buFont typeface="Courier New" panose="02070309020205020404" pitchFamily="49" charset="0"/>
              <a:buChar char="o"/>
            </a:pPr>
            <a:endParaRPr lang="de-AT" sz="400" spc="60" dirty="0" smtClean="0">
              <a:solidFill>
                <a:schemeClr val="accent1"/>
              </a:solidFill>
            </a:endParaRPr>
          </a:p>
          <a:p>
            <a:r>
              <a:rPr lang="de-AT" b="1" spc="60" dirty="0" smtClean="0">
                <a:solidFill>
                  <a:schemeClr val="accent1"/>
                </a:solidFill>
              </a:rPr>
              <a:t>Wasserseite:</a:t>
            </a:r>
          </a:p>
          <a:p>
            <a:pPr marL="0" indent="0">
              <a:buNone/>
            </a:pPr>
            <a:r>
              <a:rPr lang="de-AT" spc="60" dirty="0" smtClean="0">
                <a:solidFill>
                  <a:schemeClr val="accent1"/>
                </a:solidFill>
              </a:rPr>
              <a:t>   Hafenbecken und Kai</a:t>
            </a:r>
          </a:p>
          <a:p>
            <a:pPr>
              <a:buFont typeface="Courier New" panose="02070309020205020404" pitchFamily="49" charset="0"/>
              <a:buChar char="o"/>
            </a:pPr>
            <a:endParaRPr lang="de-AT" sz="1000" spc="60" dirty="0" smtClean="0">
              <a:solidFill>
                <a:schemeClr val="accent1"/>
              </a:solidFill>
            </a:endParaRPr>
          </a:p>
          <a:p>
            <a:r>
              <a:rPr lang="de-AT" b="1" spc="60" dirty="0" smtClean="0">
                <a:solidFill>
                  <a:schemeClr val="accent1"/>
                </a:solidFill>
              </a:rPr>
              <a:t>Hafengebiet:</a:t>
            </a:r>
          </a:p>
          <a:p>
            <a:pPr marL="0" indent="0">
              <a:buNone/>
            </a:pPr>
            <a:r>
              <a:rPr lang="de-AT" spc="60" dirty="0" smtClean="0">
                <a:solidFill>
                  <a:schemeClr val="accent1"/>
                </a:solidFill>
              </a:rPr>
              <a:t>   Kräne, Umschlagplätze etc.</a:t>
            </a:r>
          </a:p>
          <a:p>
            <a:pPr>
              <a:buFont typeface="Courier New" panose="02070309020205020404" pitchFamily="49" charset="0"/>
              <a:buChar char="o"/>
            </a:pPr>
            <a:endParaRPr lang="de-AT" sz="1000" spc="60" dirty="0" smtClean="0">
              <a:solidFill>
                <a:schemeClr val="accent1"/>
              </a:solidFill>
            </a:endParaRPr>
          </a:p>
          <a:p>
            <a:r>
              <a:rPr lang="de-AT" b="1" spc="60" dirty="0" smtClean="0">
                <a:solidFill>
                  <a:schemeClr val="accent1"/>
                </a:solidFill>
              </a:rPr>
              <a:t>Hinterland:</a:t>
            </a:r>
          </a:p>
          <a:p>
            <a:pPr marL="0" indent="0">
              <a:buNone/>
            </a:pPr>
            <a:r>
              <a:rPr lang="de-AT" spc="60" dirty="0" smtClean="0">
                <a:solidFill>
                  <a:schemeClr val="accent1"/>
                </a:solidFill>
              </a:rPr>
              <a:t>   Einzugsbereich </a:t>
            </a:r>
          </a:p>
          <a:p>
            <a:pPr marL="0" indent="0">
              <a:buNone/>
            </a:pPr>
            <a:endParaRPr lang="de-AT" spc="60" dirty="0" smtClean="0">
              <a:solidFill>
                <a:schemeClr val="accent1"/>
              </a:solidFill>
            </a:endParaRPr>
          </a:p>
          <a:p>
            <a:pPr marL="0" indent="0">
              <a:buNone/>
            </a:pPr>
            <a:endParaRPr lang="de-DE" sz="1800" dirty="0" smtClean="0">
              <a:solidFill>
                <a:prstClr val="black"/>
              </a:solidFill>
              <a:hlinkClick r:id="rId3"/>
            </a:endParaRPr>
          </a:p>
          <a:p>
            <a:pPr marL="0" indent="0">
              <a:buNone/>
            </a:pPr>
            <a:endParaRPr lang="de-DE" sz="1800" dirty="0">
              <a:solidFill>
                <a:prstClr val="black"/>
              </a:solidFill>
            </a:endParaRPr>
          </a:p>
          <a:p>
            <a:pPr marL="0" indent="0">
              <a:buNone/>
            </a:pPr>
            <a:endParaRPr lang="de-AT" spc="60" dirty="0" smtClean="0">
              <a:solidFill>
                <a:schemeClr val="accent1"/>
              </a:solidFill>
            </a:endParaRPr>
          </a:p>
        </p:txBody>
      </p:sp>
      <p:sp>
        <p:nvSpPr>
          <p:cNvPr id="8"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Datumsplatzhalter 3"/>
          <p:cNvSpPr txBox="1">
            <a:spLocks/>
          </p:cNvSpPr>
          <p:nvPr/>
        </p:nvSpPr>
        <p:spPr>
          <a:xfrm>
            <a:off x="585936" y="6585160"/>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pic>
        <p:nvPicPr>
          <p:cNvPr id="10" name="Picture 9"/>
          <p:cNvPicPr/>
          <p:nvPr/>
        </p:nvPicPr>
        <p:blipFill rotWithShape="1">
          <a:blip r:embed="rId4" cstate="screen">
            <a:extLst>
              <a:ext uri="{28A0092B-C50C-407E-A947-70E740481C1C}">
                <a14:useLocalDpi xmlns:a14="http://schemas.microsoft.com/office/drawing/2010/main"/>
              </a:ext>
            </a:extLst>
          </a:blip>
          <a:srcRect/>
          <a:stretch/>
        </p:blipFill>
        <p:spPr bwMode="auto">
          <a:xfrm>
            <a:off x="5922012" y="2179377"/>
            <a:ext cx="3207302" cy="2031360"/>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4F6FB9C2-0D3A-4409-A201-FE4E1D4779CD}"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89445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Leistungsfähigkeit der Kräne</a:t>
            </a:r>
            <a:endParaRPr lang="de-AT" b="1" dirty="0">
              <a:solidFill>
                <a:schemeClr val="accent1"/>
              </a:solidFill>
            </a:endParaRPr>
          </a:p>
        </p:txBody>
      </p:sp>
      <p:sp>
        <p:nvSpPr>
          <p:cNvPr id="7" name="Foliennummernplatzhalter 4"/>
          <p:cNvSpPr>
            <a:spLocks noGrp="1"/>
          </p:cNvSpPr>
          <p:nvPr>
            <p:ph type="sldNum" sz="quarter" idx="12"/>
          </p:nvPr>
        </p:nvSpPr>
        <p:spPr>
          <a:prstGeom prst="rect">
            <a:avLst/>
          </a:prstGeom>
        </p:spPr>
        <p:txBody>
          <a:bodyPr/>
          <a:lstStyle/>
          <a:p>
            <a:fld id="{7D34D7BA-8E13-46FE-8871-8877FE7E3568}" type="slidenum">
              <a:rPr lang="de-AT" smtClean="0">
                <a:solidFill>
                  <a:prstClr val="white"/>
                </a:solidFill>
              </a:rPr>
              <a:pPr/>
              <a:t>11</a:t>
            </a:fld>
            <a:endParaRPr lang="de-AT" dirty="0">
              <a:solidFill>
                <a:prstClr val="white"/>
              </a:solidFill>
            </a:endParaRPr>
          </a:p>
        </p:txBody>
      </p:sp>
      <p:graphicFrame>
        <p:nvGraphicFramePr>
          <p:cNvPr id="1185836" name="Group 44"/>
          <p:cNvGraphicFramePr>
            <a:graphicFrameLocks noGrp="1"/>
          </p:cNvGraphicFramePr>
          <p:nvPr>
            <p:extLst>
              <p:ext uri="{D42A27DB-BD31-4B8C-83A1-F6EECF244321}">
                <p14:modId xmlns:p14="http://schemas.microsoft.com/office/powerpoint/2010/main" val="761683830"/>
              </p:ext>
            </p:extLst>
          </p:nvPr>
        </p:nvGraphicFramePr>
        <p:xfrm>
          <a:off x="143098" y="2924944"/>
          <a:ext cx="8713787" cy="2646363"/>
        </p:xfrm>
        <a:graphic>
          <a:graphicData uri="http://schemas.openxmlformats.org/drawingml/2006/table">
            <a:tbl>
              <a:tblPr>
                <a:tableStyleId>{775DCB02-9BB8-47FD-8907-85C794F793BA}</a:tableStyleId>
              </a:tblPr>
              <a:tblGrid>
                <a:gridCol w="2128837"/>
                <a:gridCol w="2127250"/>
                <a:gridCol w="2128838"/>
                <a:gridCol w="2328862"/>
              </a:tblGrid>
              <a:tr h="741362">
                <a:tc>
                  <a:txBody>
                    <a:bodyPr/>
                    <a:lstStyle/>
                    <a:p>
                      <a:pPr marL="0" marR="0" lvl="0" indent="0" algn="l" defTabSz="914400" rtl="0" eaLnBrk="1" fontAlgn="base" latinLnBrk="0" hangingPunct="1">
                        <a:lnSpc>
                          <a:spcPct val="100000"/>
                        </a:lnSpc>
                        <a:spcBef>
                          <a:spcPct val="20000"/>
                        </a:spcBef>
                        <a:spcAft>
                          <a:spcPct val="0"/>
                        </a:spcAft>
                        <a:buClr>
                          <a:srgbClr val="1E3A7C"/>
                        </a:buClr>
                        <a:buSzTx/>
                        <a:buFontTx/>
                        <a:buNone/>
                        <a:tabLst/>
                      </a:pPr>
                      <a:endParaRPr kumimoji="0" lang="de-AT" sz="2000" b="0" i="0" u="none" strike="noStrike" cap="none" normalizeH="0" baseline="0" dirty="0" smtClean="0">
                        <a:ln>
                          <a:noFill/>
                        </a:ln>
                        <a:solidFill>
                          <a:schemeClr val="accent1">
                            <a:lumMod val="60000"/>
                            <a:lumOff val="40000"/>
                          </a:schemeClr>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Wippdrehkran bis 15t</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Wippdrehkran bis 30t</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Portalkran (Brücke) bis 40t</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Greiferbetrieb</a:t>
                      </a:r>
                      <a:r>
                        <a:rPr kumimoji="0" lang="de-AT" sz="2000" u="none" strike="noStrike" cap="none" normalizeH="0" baseline="30000" dirty="0" smtClean="0">
                          <a:ln>
                            <a:noFill/>
                          </a:ln>
                          <a:solidFill>
                            <a:schemeClr val="accent1"/>
                          </a:solidFill>
                          <a:effectLst/>
                        </a:rPr>
                        <a:t>1)</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120t/h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160t/h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200t/h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Hakenbetrieb</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  80t/h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100t/h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120t/h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Stückgut</a:t>
                      </a:r>
                      <a:endParaRPr kumimoji="0" lang="de-AT"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  40t/h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  50t/h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000" u="none" strike="noStrike" cap="none" normalizeH="0" baseline="0" dirty="0" smtClean="0">
                          <a:ln>
                            <a:noFill/>
                          </a:ln>
                          <a:solidFill>
                            <a:schemeClr val="accent1"/>
                          </a:solidFill>
                          <a:effectLst/>
                        </a:rPr>
                        <a:t>  60t/h</a:t>
                      </a:r>
                      <a:endParaRPr kumimoji="0" lang="de-AT"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chemeClr val="accent1"/>
                          </a:solidFill>
                          <a:effectLst/>
                        </a:rPr>
                        <a:t>Spreader</a:t>
                      </a:r>
                      <a:endParaRPr kumimoji="0" lang="en-GB" sz="2000" b="1"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1E3A7C"/>
                        </a:buClr>
                        <a:buSzTx/>
                        <a:buFontTx/>
                        <a:buNone/>
                        <a:tabLst/>
                      </a:pPr>
                      <a:endParaRPr kumimoji="0" lang="de-AT" sz="2000" b="0" i="0" u="none" strike="noStrike" cap="none" normalizeH="0" baseline="0" dirty="0" smtClean="0">
                        <a:ln>
                          <a:noFill/>
                        </a:ln>
                        <a:solidFill>
                          <a:schemeClr val="accent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chemeClr val="accent1"/>
                          </a:solidFill>
                          <a:effectLst/>
                        </a:rPr>
                        <a:t>15 Container/h</a:t>
                      </a:r>
                      <a:endParaRPr kumimoji="0" lang="en-GB"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solidFill>
                            <a:schemeClr val="accent1"/>
                          </a:solidFill>
                          <a:effectLst/>
                        </a:rPr>
                        <a:t>25 Container/h</a:t>
                      </a:r>
                      <a:endParaRPr kumimoji="0" lang="en-GB" sz="2000" b="0" i="0" u="none" strike="noStrike" cap="none" normalizeH="0" baseline="0" dirty="0" smtClean="0">
                        <a:ln>
                          <a:noFill/>
                        </a:ln>
                        <a:solidFill>
                          <a:schemeClr val="accent1"/>
                        </a:solidFill>
                        <a:effectLst/>
                        <a:latin typeface="+mn-lt"/>
                        <a:ea typeface="Times New Roman" pitchFamily="18" charset="0"/>
                        <a:cs typeface="Arial" charset="0"/>
                      </a:endParaRPr>
                    </a:p>
                  </a:txBody>
                  <a:tcPr horzOverflow="overflow"/>
                </a:tc>
              </a:tr>
            </a:tbl>
          </a:graphicData>
        </a:graphic>
      </p:graphicFrame>
      <p:sp>
        <p:nvSpPr>
          <p:cNvPr id="42022" name="Rectangle 38"/>
          <p:cNvSpPr>
            <a:spLocks noChangeArrowheads="1"/>
          </p:cNvSpPr>
          <p:nvPr/>
        </p:nvSpPr>
        <p:spPr bwMode="auto">
          <a:xfrm>
            <a:off x="13522" y="5657301"/>
            <a:ext cx="6198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AT" sz="1400" baseline="30000" dirty="0">
                <a:solidFill>
                  <a:schemeClr val="accent1"/>
                </a:solidFill>
                <a:cs typeface="Times New Roman" pitchFamily="18" charset="0"/>
              </a:rPr>
              <a:t>1)</a:t>
            </a:r>
            <a:r>
              <a:rPr lang="de-AT" sz="1400" dirty="0">
                <a:solidFill>
                  <a:schemeClr val="accent1"/>
                </a:solidFill>
                <a:cs typeface="Times New Roman" pitchFamily="18" charset="0"/>
              </a:rPr>
              <a:t> Bis zu 800 t/h bei massenhaften Produkten für die Stahlindustrie (Kohle, Erz etc.)</a:t>
            </a:r>
            <a:endParaRPr lang="de-AT" sz="1400" dirty="0">
              <a:solidFill>
                <a:schemeClr val="accent1"/>
              </a:solidFill>
            </a:endParaRPr>
          </a:p>
        </p:txBody>
      </p:sp>
      <p:sp>
        <p:nvSpPr>
          <p:cNvPr id="6"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8" name="Content Placeholder 2"/>
          <p:cNvSpPr txBox="1">
            <a:spLocks/>
          </p:cNvSpPr>
          <p:nvPr/>
        </p:nvSpPr>
        <p:spPr>
          <a:xfrm>
            <a:off x="251520" y="1901791"/>
            <a:ext cx="8496944" cy="864000"/>
          </a:xfrm>
          <a:prstGeom prst="rect">
            <a:avLst/>
          </a:prstGeom>
          <a:ln w="19050">
            <a:solidFill>
              <a:schemeClr val="accent1"/>
            </a:solidFill>
          </a:ln>
        </p:spPr>
        <p:txBody>
          <a:bodyPr vert="horz" lIns="91440" tIns="45720" rIns="91440" bIns="45720" rtlCol="0" anchor="ct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AT" sz="1100" dirty="0" smtClean="0">
              <a:solidFill>
                <a:schemeClr val="accent1"/>
              </a:solidFill>
            </a:endParaRPr>
          </a:p>
          <a:p>
            <a:pPr marL="546100" indent="0">
              <a:buNone/>
            </a:pPr>
            <a:r>
              <a:rPr lang="de-AT" dirty="0" smtClean="0">
                <a:solidFill>
                  <a:schemeClr val="accent1"/>
                </a:solidFill>
              </a:rPr>
              <a:t>   Leistungsfähigkeit </a:t>
            </a:r>
            <a:r>
              <a:rPr lang="de-AT" dirty="0">
                <a:solidFill>
                  <a:schemeClr val="accent1"/>
                </a:solidFill>
              </a:rPr>
              <a:t>eines Hafens </a:t>
            </a:r>
            <a:r>
              <a:rPr lang="de-AT" dirty="0" smtClean="0">
                <a:solidFill>
                  <a:schemeClr val="accent1"/>
                </a:solidFill>
              </a:rPr>
              <a:t>ist von </a:t>
            </a:r>
            <a:r>
              <a:rPr lang="de-AT" dirty="0">
                <a:solidFill>
                  <a:schemeClr val="accent1"/>
                </a:solidFill>
              </a:rPr>
              <a:t>Kränen abhängig </a:t>
            </a:r>
            <a:endParaRPr lang="de-AT" dirty="0" smtClean="0">
              <a:solidFill>
                <a:schemeClr val="accent1"/>
              </a:solidFill>
            </a:endParaRPr>
          </a:p>
          <a:p>
            <a:pPr marL="546100" indent="0">
              <a:buNone/>
            </a:pPr>
            <a:r>
              <a:rPr lang="de-AT" dirty="0" smtClean="0">
                <a:solidFill>
                  <a:schemeClr val="accent1"/>
                </a:solidFill>
              </a:rPr>
              <a:t>   (</a:t>
            </a:r>
            <a:r>
              <a:rPr lang="de-AT" dirty="0">
                <a:solidFill>
                  <a:schemeClr val="accent1"/>
                </a:solidFill>
              </a:rPr>
              <a:t>Tragkraft und Tages- oder Stundenleistung</a:t>
            </a:r>
            <a:r>
              <a:rPr lang="de-AT" dirty="0" smtClean="0">
                <a:solidFill>
                  <a:schemeClr val="accent1"/>
                </a:solidFill>
              </a:rPr>
              <a:t>)</a:t>
            </a:r>
            <a:endParaRPr lang="de-DE" spc="60" dirty="0">
              <a:solidFill>
                <a:schemeClr val="accent1"/>
              </a:solidFill>
            </a:endParaRPr>
          </a:p>
          <a:p>
            <a:pPr marL="546100" indent="0">
              <a:buNone/>
            </a:pPr>
            <a:endParaRPr lang="de-AT" sz="1800" dirty="0">
              <a:solidFill>
                <a:schemeClr val="tx2"/>
              </a:solidFill>
            </a:endParaRP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188" y="1988840"/>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9472BC6-1CF3-4D5A-ACFA-1CC810FA4687}" type="datetime7">
              <a:rPr lang="de-AT" smtClean="0">
                <a:solidFill>
                  <a:prstClr val="white"/>
                </a:solidFill>
              </a:rPr>
              <a:t>Mai-14</a:t>
            </a:fld>
            <a:endParaRPr lang="de-AT" dirty="0">
              <a:solidFill>
                <a:prstClr val="white"/>
              </a:solidFill>
            </a:endParaRPr>
          </a:p>
        </p:txBody>
      </p:sp>
      <p:sp>
        <p:nvSpPr>
          <p:cNvPr id="4" name="Rectangle 3"/>
          <p:cNvSpPr/>
          <p:nvPr/>
        </p:nvSpPr>
        <p:spPr>
          <a:xfrm>
            <a:off x="47621" y="6228020"/>
            <a:ext cx="8229624" cy="369332"/>
          </a:xfrm>
          <a:prstGeom prst="rect">
            <a:avLst/>
          </a:prstGeom>
        </p:spPr>
        <p:txBody>
          <a:bodyPr wrap="square">
            <a:spAutoFit/>
          </a:bodyPr>
          <a:lstStyle/>
          <a:p>
            <a:r>
              <a:rPr lang="de-DE" dirty="0">
                <a:solidFill>
                  <a:prstClr val="black"/>
                </a:solidFill>
                <a:hlinkClick r:id="rId4"/>
              </a:rPr>
              <a:t>http://www.ines-danube.info/goto.php?target=pg_165_168&amp;client_id=viailias4</a:t>
            </a:r>
            <a:r>
              <a:rPr lang="de-DE" dirty="0">
                <a:solidFill>
                  <a:prstClr val="black"/>
                </a:solidFill>
              </a:rPr>
              <a:t> </a:t>
            </a:r>
            <a:endParaRPr lang="de-AT" dirty="0"/>
          </a:p>
        </p:txBody>
      </p:sp>
    </p:spTree>
    <p:extLst>
      <p:ext uri="{BB962C8B-B14F-4D97-AF65-F5344CB8AC3E}">
        <p14:creationId xmlns:p14="http://schemas.microsoft.com/office/powerpoint/2010/main" val="35420906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Arten von Kränen</a:t>
            </a:r>
            <a:endParaRPr lang="de-AT" b="1" dirty="0">
              <a:solidFill>
                <a:schemeClr val="accent1"/>
              </a:solidFill>
            </a:endParaRPr>
          </a:p>
        </p:txBody>
      </p:sp>
      <p:sp>
        <p:nvSpPr>
          <p:cNvPr id="3" name="Content Placeholder 2"/>
          <p:cNvSpPr>
            <a:spLocks noGrp="1"/>
          </p:cNvSpPr>
          <p:nvPr>
            <p:ph idx="1"/>
          </p:nvPr>
        </p:nvSpPr>
        <p:spPr/>
        <p:txBody>
          <a:bodyPr>
            <a:normAutofit/>
          </a:bodyPr>
          <a:lstStyle/>
          <a:p>
            <a:endParaRPr lang="de-AT" sz="400" dirty="0" smtClean="0">
              <a:solidFill>
                <a:schemeClr val="accent1"/>
              </a:solidFill>
            </a:endParaRPr>
          </a:p>
          <a:p>
            <a:r>
              <a:rPr lang="de-AT" dirty="0" smtClean="0">
                <a:solidFill>
                  <a:schemeClr val="accent1"/>
                </a:solidFill>
              </a:rPr>
              <a:t>Brücken- oder Portalkran </a:t>
            </a:r>
          </a:p>
          <a:p>
            <a:pPr lvl="1">
              <a:buFont typeface="Symbol" panose="05050102010706020507" pitchFamily="18" charset="2"/>
              <a:buChar char="-"/>
            </a:pPr>
            <a:r>
              <a:rPr lang="de-AT" dirty="0" smtClean="0">
                <a:solidFill>
                  <a:schemeClr val="accent1"/>
                </a:solidFill>
              </a:rPr>
              <a:t>Umschlag von Containern</a:t>
            </a:r>
          </a:p>
          <a:p>
            <a:pPr lvl="1">
              <a:buFont typeface="Symbol" panose="05050102010706020507" pitchFamily="18" charset="2"/>
              <a:buChar char="-"/>
            </a:pPr>
            <a:r>
              <a:rPr lang="de-AT" dirty="0" smtClean="0">
                <a:solidFill>
                  <a:schemeClr val="accent1"/>
                </a:solidFill>
              </a:rPr>
              <a:t>Ø 25 Container/Stunde</a:t>
            </a:r>
            <a:endParaRPr lang="de-AT" dirty="0">
              <a:solidFill>
                <a:schemeClr val="accent1"/>
              </a:solidFill>
            </a:endParaRPr>
          </a:p>
          <a:p>
            <a:pPr lvl="1"/>
            <a:endParaRPr lang="de-AT" sz="1200" dirty="0" smtClean="0">
              <a:solidFill>
                <a:schemeClr val="accent1"/>
              </a:solidFill>
            </a:endParaRPr>
          </a:p>
          <a:p>
            <a:r>
              <a:rPr lang="de-AT" dirty="0" smtClean="0">
                <a:solidFill>
                  <a:schemeClr val="accent1"/>
                </a:solidFill>
              </a:rPr>
              <a:t>Wippdrehkran </a:t>
            </a:r>
          </a:p>
          <a:p>
            <a:pPr lvl="1">
              <a:buFont typeface="Symbol" panose="05050102010706020507" pitchFamily="18" charset="2"/>
              <a:buChar char="-"/>
            </a:pPr>
            <a:r>
              <a:rPr lang="de-AT" dirty="0" smtClean="0">
                <a:solidFill>
                  <a:schemeClr val="accent1"/>
                </a:solidFill>
              </a:rPr>
              <a:t>Universalumschlagskran</a:t>
            </a:r>
          </a:p>
          <a:p>
            <a:pPr lvl="1">
              <a:buFont typeface="Symbol" panose="05050102010706020507" pitchFamily="18" charset="2"/>
              <a:buChar char="-"/>
            </a:pPr>
            <a:r>
              <a:rPr lang="de-AT" dirty="0" smtClean="0">
                <a:solidFill>
                  <a:schemeClr val="accent1"/>
                </a:solidFill>
              </a:rPr>
              <a:t>für Haken- und Greifgut</a:t>
            </a:r>
          </a:p>
          <a:p>
            <a:endParaRPr lang="de-AT" dirty="0">
              <a:solidFill>
                <a:schemeClr val="accent1"/>
              </a:solidFill>
            </a:endParaRPr>
          </a:p>
          <a:p>
            <a:r>
              <a:rPr lang="de-AT" dirty="0" smtClean="0">
                <a:solidFill>
                  <a:schemeClr val="accent1"/>
                </a:solidFill>
              </a:rPr>
              <a:t>Mobilkran </a:t>
            </a:r>
          </a:p>
          <a:p>
            <a:pPr lvl="1">
              <a:buFont typeface="Symbol" panose="05050102010706020507" pitchFamily="18" charset="2"/>
              <a:buChar char="-"/>
            </a:pPr>
            <a:r>
              <a:rPr lang="de-AT" dirty="0" smtClean="0">
                <a:solidFill>
                  <a:schemeClr val="accent1"/>
                </a:solidFill>
              </a:rPr>
              <a:t>im Hafengelände bewegbar</a:t>
            </a:r>
          </a:p>
          <a:p>
            <a:pPr lvl="1">
              <a:buFont typeface="Symbol" panose="05050102010706020507" pitchFamily="18" charset="2"/>
              <a:buChar char="-"/>
            </a:pPr>
            <a:r>
              <a:rPr lang="de-AT" dirty="0" smtClean="0">
                <a:solidFill>
                  <a:schemeClr val="accent1"/>
                </a:solidFill>
              </a:rPr>
              <a:t>oft langsamer als Spezialkräne</a:t>
            </a:r>
          </a:p>
          <a:p>
            <a:pPr lvl="1"/>
            <a:endParaRPr lang="de-AT" dirty="0" smtClean="0">
              <a:solidFill>
                <a:schemeClr val="accent1"/>
              </a:solidFill>
            </a:endParaRPr>
          </a:p>
          <a:p>
            <a:endParaRPr lang="de-AT" dirty="0"/>
          </a:p>
        </p:txBody>
      </p:sp>
      <p:sp>
        <p:nvSpPr>
          <p:cNvPr id="4" name="Date Placeholder 3"/>
          <p:cNvSpPr>
            <a:spLocks noGrp="1"/>
          </p:cNvSpPr>
          <p:nvPr>
            <p:ph type="dt" sz="half" idx="10"/>
          </p:nvPr>
        </p:nvSpPr>
        <p:spPr/>
        <p:txBody>
          <a:bodyPr/>
          <a:lstStyle/>
          <a:p>
            <a:fld id="{F94B020A-439B-45C5-BFFF-07FC823D6D81}"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pic>
        <p:nvPicPr>
          <p:cNvPr id="6" name="Picture 2" descr="containerkr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020272" y="1664803"/>
            <a:ext cx="2123729" cy="1592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5"/>
          <p:cNvSpPr>
            <a:spLocks noChangeArrowheads="1"/>
          </p:cNvSpPr>
          <p:nvPr/>
        </p:nvSpPr>
        <p:spPr bwMode="auto">
          <a:xfrm>
            <a:off x="8460432" y="3012680"/>
            <a:ext cx="8731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a:solidFill>
                  <a:schemeClr val="bg1"/>
                </a:solidFill>
              </a:rPr>
              <a:t>Foto: Linz AG</a:t>
            </a:r>
          </a:p>
        </p:txBody>
      </p:sp>
      <p:pic>
        <p:nvPicPr>
          <p:cNvPr id="9" name="Picture 2" descr="ybbs_kran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7013161" y="3313171"/>
            <a:ext cx="2137949" cy="1617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p:cNvSpPr>
            <a:spLocks noChangeArrowheads="1"/>
          </p:cNvSpPr>
          <p:nvPr/>
        </p:nvSpPr>
        <p:spPr bwMode="auto">
          <a:xfrm>
            <a:off x="8115249" y="4716634"/>
            <a:ext cx="10358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AT" sz="800" dirty="0">
                <a:solidFill>
                  <a:schemeClr val="bg1"/>
                </a:solidFill>
              </a:rPr>
              <a:t>Foto: Schaufler Ybbs</a:t>
            </a:r>
          </a:p>
        </p:txBody>
      </p:sp>
      <p:pic>
        <p:nvPicPr>
          <p:cNvPr id="11" name="Picture 5" descr="A68Mobilkran_passau"/>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20272" y="5013176"/>
            <a:ext cx="2123729" cy="160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8196745" y="6399959"/>
            <a:ext cx="9845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AT" sz="800" dirty="0">
                <a:solidFill>
                  <a:schemeClr val="bg1"/>
                </a:solidFill>
              </a:rPr>
              <a:t>Foto: Hafen Passau</a:t>
            </a:r>
          </a:p>
        </p:txBody>
      </p:sp>
    </p:spTree>
    <p:extLst>
      <p:ext uri="{BB962C8B-B14F-4D97-AF65-F5344CB8AC3E}">
        <p14:creationId xmlns:p14="http://schemas.microsoft.com/office/powerpoint/2010/main" val="173314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sonstige Umschlagsarten</a:t>
            </a:r>
            <a:endParaRPr lang="de-AT" b="1" dirty="0">
              <a:solidFill>
                <a:schemeClr val="accent1"/>
              </a:solidFill>
            </a:endParaRPr>
          </a:p>
        </p:txBody>
      </p:sp>
      <p:sp>
        <p:nvSpPr>
          <p:cNvPr id="3" name="Content Placeholder 2"/>
          <p:cNvSpPr>
            <a:spLocks noGrp="1"/>
          </p:cNvSpPr>
          <p:nvPr>
            <p:ph idx="1"/>
          </p:nvPr>
        </p:nvSpPr>
        <p:spPr/>
        <p:txBody>
          <a:bodyPr/>
          <a:lstStyle/>
          <a:p>
            <a:endParaRPr lang="de-AT" sz="400" dirty="0" smtClean="0">
              <a:solidFill>
                <a:schemeClr val="accent1"/>
              </a:solidFill>
            </a:endParaRPr>
          </a:p>
          <a:p>
            <a:r>
              <a:rPr lang="de-AT" dirty="0" smtClean="0">
                <a:solidFill>
                  <a:schemeClr val="accent1"/>
                </a:solidFill>
              </a:rPr>
              <a:t>RoRo-Rampen (Roll-on-Roll-off)</a:t>
            </a:r>
          </a:p>
          <a:p>
            <a:pPr lvl="1">
              <a:buFont typeface="Symbol" panose="05050102010706020507" pitchFamily="18" charset="2"/>
              <a:buChar char="-"/>
            </a:pPr>
            <a:r>
              <a:rPr lang="de-AT" dirty="0" smtClean="0">
                <a:solidFill>
                  <a:schemeClr val="accent1"/>
                </a:solidFill>
              </a:rPr>
              <a:t>Umschlag von rollenden Einheiten (z.B. PKWs)</a:t>
            </a:r>
          </a:p>
          <a:p>
            <a:pPr lvl="1">
              <a:buFont typeface="Symbol" panose="05050102010706020507" pitchFamily="18" charset="2"/>
              <a:buChar char="-"/>
            </a:pPr>
            <a:r>
              <a:rPr lang="de-AT" dirty="0" smtClean="0">
                <a:solidFill>
                  <a:schemeClr val="accent1"/>
                </a:solidFill>
              </a:rPr>
              <a:t>Die PKWs oder LKWs fahren („rollen“) direkt </a:t>
            </a:r>
            <a:br>
              <a:rPr lang="de-AT" dirty="0" smtClean="0">
                <a:solidFill>
                  <a:schemeClr val="accent1"/>
                </a:solidFill>
              </a:rPr>
            </a:br>
            <a:r>
              <a:rPr lang="de-AT" dirty="0" smtClean="0">
                <a:solidFill>
                  <a:schemeClr val="accent1"/>
                </a:solidFill>
              </a:rPr>
              <a:t>auf das Schiff</a:t>
            </a:r>
          </a:p>
          <a:p>
            <a:pPr lvl="1">
              <a:buFont typeface="Symbol" panose="05050102010706020507" pitchFamily="18" charset="2"/>
              <a:buChar char="-"/>
            </a:pPr>
            <a:endParaRPr lang="de-AT" dirty="0">
              <a:solidFill>
                <a:schemeClr val="accent1"/>
              </a:solidFill>
            </a:endParaRPr>
          </a:p>
          <a:p>
            <a:pPr marL="0" indent="0">
              <a:buNone/>
            </a:pPr>
            <a:endParaRPr lang="de-AT" sz="1200" dirty="0">
              <a:solidFill>
                <a:schemeClr val="accent1"/>
              </a:solidFill>
            </a:endParaRPr>
          </a:p>
          <a:p>
            <a:pPr marL="0" indent="0">
              <a:buNone/>
            </a:pPr>
            <a:endParaRPr lang="de-AT" sz="1200" dirty="0">
              <a:solidFill>
                <a:schemeClr val="accent1"/>
              </a:solidFill>
            </a:endParaRPr>
          </a:p>
          <a:p>
            <a:r>
              <a:rPr lang="de-AT" dirty="0" smtClean="0">
                <a:solidFill>
                  <a:schemeClr val="accent1"/>
                </a:solidFill>
              </a:rPr>
              <a:t>Verladetrichter</a:t>
            </a:r>
          </a:p>
          <a:p>
            <a:pPr lvl="1">
              <a:buFont typeface="Symbol" panose="05050102010706020507" pitchFamily="18" charset="2"/>
              <a:buChar char="-"/>
            </a:pPr>
            <a:r>
              <a:rPr lang="de-AT" dirty="0" smtClean="0">
                <a:solidFill>
                  <a:schemeClr val="accent1"/>
                </a:solidFill>
              </a:rPr>
              <a:t>Umschlag von Schüttgütern</a:t>
            </a:r>
          </a:p>
          <a:p>
            <a:pPr lvl="1">
              <a:buFont typeface="Symbol" panose="05050102010706020507" pitchFamily="18" charset="2"/>
              <a:buChar char="-"/>
            </a:pPr>
            <a:r>
              <a:rPr lang="de-AT" dirty="0" smtClean="0">
                <a:solidFill>
                  <a:schemeClr val="accent1"/>
                </a:solidFill>
              </a:rPr>
              <a:t>Durch den Trichter kann das Schüttgut</a:t>
            </a:r>
            <a:br>
              <a:rPr lang="de-AT" dirty="0" smtClean="0">
                <a:solidFill>
                  <a:schemeClr val="accent1"/>
                </a:solidFill>
              </a:rPr>
            </a:br>
            <a:r>
              <a:rPr lang="de-AT" dirty="0" smtClean="0">
                <a:solidFill>
                  <a:schemeClr val="accent1"/>
                </a:solidFill>
              </a:rPr>
              <a:t>(z.B. Schotter, Dünger) schneller aufs Schiff </a:t>
            </a:r>
            <a:br>
              <a:rPr lang="de-AT" dirty="0" smtClean="0">
                <a:solidFill>
                  <a:schemeClr val="accent1"/>
                </a:solidFill>
              </a:rPr>
            </a:br>
            <a:r>
              <a:rPr lang="de-AT" dirty="0" smtClean="0">
                <a:solidFill>
                  <a:schemeClr val="accent1"/>
                </a:solidFill>
              </a:rPr>
              <a:t>geladen werden. Aufbewahrung im Trichter</a:t>
            </a:r>
            <a:br>
              <a:rPr lang="de-AT" dirty="0" smtClean="0">
                <a:solidFill>
                  <a:schemeClr val="accent1"/>
                </a:solidFill>
              </a:rPr>
            </a:br>
            <a:r>
              <a:rPr lang="de-AT" dirty="0" smtClean="0">
                <a:solidFill>
                  <a:schemeClr val="accent1"/>
                </a:solidFill>
              </a:rPr>
              <a:t>möglich bis das Schiff kommt (Lagerfunktion)</a:t>
            </a:r>
          </a:p>
          <a:p>
            <a:pPr>
              <a:buFont typeface="Symbol" panose="05050102010706020507" pitchFamily="18" charset="2"/>
              <a:buChar char="-"/>
            </a:pPr>
            <a:endParaRPr lang="de-AT" dirty="0" smtClean="0">
              <a:solidFill>
                <a:schemeClr val="accent1"/>
              </a:solidFill>
            </a:endParaRPr>
          </a:p>
          <a:p>
            <a:pPr>
              <a:buFont typeface="Symbol" panose="05050102010706020507" pitchFamily="18" charset="2"/>
              <a:buChar char="-"/>
            </a:pPr>
            <a:endParaRPr lang="de-AT" dirty="0">
              <a:solidFill>
                <a:schemeClr val="accent1"/>
              </a:solidFill>
            </a:endParaRPr>
          </a:p>
          <a:p>
            <a:pPr>
              <a:buFont typeface="Symbol" panose="05050102010706020507" pitchFamily="18" charset="2"/>
              <a:buChar char="-"/>
            </a:pPr>
            <a:endParaRPr lang="de-AT" sz="1200" dirty="0" smtClean="0">
              <a:solidFill>
                <a:schemeClr val="accent1"/>
              </a:solidFill>
            </a:endParaRPr>
          </a:p>
        </p:txBody>
      </p:sp>
      <p:sp>
        <p:nvSpPr>
          <p:cNvPr id="4" name="Date Placeholder 3"/>
          <p:cNvSpPr>
            <a:spLocks noGrp="1"/>
          </p:cNvSpPr>
          <p:nvPr>
            <p:ph type="dt" sz="half" idx="10"/>
          </p:nvPr>
        </p:nvSpPr>
        <p:spPr/>
        <p:txBody>
          <a:bodyPr/>
          <a:lstStyle/>
          <a:p>
            <a:fld id="{E5EBCDCA-BE0A-42E7-A40E-DAD00BBAC9FB}"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pic>
        <p:nvPicPr>
          <p:cNvPr id="6" name="Picture 2" descr="A68RoRo_rampe_wr_haf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flipH="1">
            <a:off x="6199220" y="1700806"/>
            <a:ext cx="2944780" cy="222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7990026" y="3713913"/>
            <a:ext cx="11874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a:solidFill>
                  <a:schemeClr val="bg1"/>
                </a:solidFill>
                <a:latin typeface="+mn-lt"/>
              </a:rPr>
              <a:t>Foto: Hafen Freudenau</a:t>
            </a:r>
            <a:endParaRPr lang="de-DE" sz="800" dirty="0">
              <a:solidFill>
                <a:schemeClr val="bg1"/>
              </a:solidFill>
              <a:latin typeface="+mn-lt"/>
            </a:endParaRPr>
          </a:p>
        </p:txBody>
      </p:sp>
      <p:pic>
        <p:nvPicPr>
          <p:cNvPr id="11" name="Picture 10" descr="Umschlag"/>
          <p:cNvPicPr/>
          <p:nvPr/>
        </p:nvPicPr>
        <p:blipFill>
          <a:blip r:embed="rId4">
            <a:extLst>
              <a:ext uri="{28A0092B-C50C-407E-A947-70E740481C1C}">
                <a14:useLocalDpi xmlns:a14="http://schemas.microsoft.com/office/drawing/2010/main"/>
              </a:ext>
            </a:extLst>
          </a:blip>
          <a:srcRect/>
          <a:stretch>
            <a:fillRect/>
          </a:stretch>
        </p:blipFill>
        <p:spPr bwMode="auto">
          <a:xfrm>
            <a:off x="6199220" y="4023364"/>
            <a:ext cx="2944780" cy="2218536"/>
          </a:xfrm>
          <a:prstGeom prst="rect">
            <a:avLst/>
          </a:prstGeom>
          <a:noFill/>
          <a:ln>
            <a:noFill/>
          </a:ln>
        </p:spPr>
      </p:pic>
      <p:sp>
        <p:nvSpPr>
          <p:cNvPr id="12" name="Text Box 5"/>
          <p:cNvSpPr txBox="1">
            <a:spLocks noChangeArrowheads="1"/>
          </p:cNvSpPr>
          <p:nvPr/>
        </p:nvSpPr>
        <p:spPr bwMode="auto">
          <a:xfrm>
            <a:off x="7637270" y="6026456"/>
            <a:ext cx="158417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a:solidFill>
                  <a:schemeClr val="bg1"/>
                </a:solidFill>
                <a:latin typeface="+mn-lt"/>
              </a:rPr>
              <a:t>Foto: </a:t>
            </a:r>
            <a:r>
              <a:rPr lang="de-AT" sz="800" dirty="0" smtClean="0">
                <a:solidFill>
                  <a:schemeClr val="bg1"/>
                </a:solidFill>
                <a:latin typeface="+mn-lt"/>
              </a:rPr>
              <a:t>Mierka Donauhafen Krems</a:t>
            </a:r>
            <a:endParaRPr lang="de-DE" sz="800" dirty="0">
              <a:solidFill>
                <a:schemeClr val="bg1"/>
              </a:solidFill>
              <a:latin typeface="+mn-lt"/>
            </a:endParaRPr>
          </a:p>
        </p:txBody>
      </p:sp>
    </p:spTree>
    <p:extLst>
      <p:ext uri="{BB962C8B-B14F-4D97-AF65-F5344CB8AC3E}">
        <p14:creationId xmlns:p14="http://schemas.microsoft.com/office/powerpoint/2010/main" val="3152400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cstate="screen">
            <a:extLst>
              <a:ext uri="{28A0092B-C50C-407E-A947-70E740481C1C}">
                <a14:useLocalDpi xmlns:a14="http://schemas.microsoft.com/office/drawing/2010/main"/>
              </a:ext>
            </a:extLst>
          </a:blip>
          <a:srcRect/>
          <a:stretch/>
        </p:blipFill>
        <p:spPr bwMode="auto">
          <a:xfrm>
            <a:off x="6571647" y="3861048"/>
            <a:ext cx="2586617" cy="187220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de-AT" b="1" dirty="0" smtClean="0">
                <a:solidFill>
                  <a:schemeClr val="accent1"/>
                </a:solidFill>
              </a:rPr>
              <a:t>sonstige Umschlagsarten</a:t>
            </a:r>
            <a:endParaRPr lang="de-AT" b="1" dirty="0">
              <a:solidFill>
                <a:schemeClr val="accent1"/>
              </a:solidFill>
            </a:endParaRPr>
          </a:p>
        </p:txBody>
      </p:sp>
      <p:sp>
        <p:nvSpPr>
          <p:cNvPr id="3" name="Content Placeholder 2"/>
          <p:cNvSpPr>
            <a:spLocks noGrp="1"/>
          </p:cNvSpPr>
          <p:nvPr>
            <p:ph idx="1"/>
          </p:nvPr>
        </p:nvSpPr>
        <p:spPr/>
        <p:txBody>
          <a:bodyPr/>
          <a:lstStyle/>
          <a:p>
            <a:endParaRPr lang="de-AT" sz="400" dirty="0" smtClean="0">
              <a:solidFill>
                <a:schemeClr val="accent1"/>
              </a:solidFill>
            </a:endParaRPr>
          </a:p>
          <a:p>
            <a:r>
              <a:rPr lang="de-AT" dirty="0" smtClean="0">
                <a:solidFill>
                  <a:schemeClr val="accent1"/>
                </a:solidFill>
              </a:rPr>
              <a:t>Saug- </a:t>
            </a:r>
            <a:r>
              <a:rPr lang="de-AT" dirty="0">
                <a:solidFill>
                  <a:schemeClr val="accent1"/>
                </a:solidFill>
              </a:rPr>
              <a:t>und Pumpanlagen</a:t>
            </a:r>
          </a:p>
          <a:p>
            <a:pPr lvl="1">
              <a:buFont typeface="Symbol" panose="05050102010706020507" pitchFamily="18" charset="2"/>
              <a:buChar char="-"/>
            </a:pPr>
            <a:r>
              <a:rPr lang="de-AT" dirty="0">
                <a:solidFill>
                  <a:schemeClr val="accent1"/>
                </a:solidFill>
              </a:rPr>
              <a:t>Umschlag von Flüssiggütern</a:t>
            </a:r>
          </a:p>
          <a:p>
            <a:endParaRPr lang="de-AT" dirty="0" smtClean="0"/>
          </a:p>
          <a:p>
            <a:endParaRPr lang="de-AT" dirty="0"/>
          </a:p>
          <a:p>
            <a:pPr marL="0" indent="0">
              <a:buNone/>
            </a:pPr>
            <a:endParaRPr lang="de-AT" dirty="0"/>
          </a:p>
          <a:p>
            <a:r>
              <a:rPr lang="de-AT" dirty="0" smtClean="0">
                <a:solidFill>
                  <a:schemeClr val="accent1"/>
                </a:solidFill>
              </a:rPr>
              <a:t>Reach Stacker</a:t>
            </a:r>
          </a:p>
          <a:p>
            <a:pPr lvl="1">
              <a:buFont typeface="Symbol" panose="05050102010706020507" pitchFamily="18" charset="2"/>
              <a:buChar char="-"/>
            </a:pPr>
            <a:r>
              <a:rPr lang="de-AT" dirty="0" smtClean="0">
                <a:solidFill>
                  <a:schemeClr val="accent1"/>
                </a:solidFill>
              </a:rPr>
              <a:t>Radfahrzeuge, als Ergänzung zu Kränen</a:t>
            </a:r>
          </a:p>
          <a:p>
            <a:pPr lvl="1">
              <a:buFont typeface="Symbol" panose="05050102010706020507" pitchFamily="18" charset="2"/>
              <a:buChar char="-"/>
            </a:pPr>
            <a:r>
              <a:rPr lang="de-AT" dirty="0" smtClean="0">
                <a:solidFill>
                  <a:schemeClr val="accent1"/>
                </a:solidFill>
              </a:rPr>
              <a:t>sind sehr wenig</a:t>
            </a:r>
          </a:p>
          <a:p>
            <a:pPr lvl="1">
              <a:buFont typeface="Symbol" panose="05050102010706020507" pitchFamily="18" charset="2"/>
              <a:buChar char="-"/>
            </a:pPr>
            <a:r>
              <a:rPr lang="de-AT" dirty="0">
                <a:solidFill>
                  <a:schemeClr val="accent1"/>
                </a:solidFill>
              </a:rPr>
              <a:t> </a:t>
            </a:r>
            <a:r>
              <a:rPr lang="de-AT" dirty="0" smtClean="0">
                <a:solidFill>
                  <a:schemeClr val="accent2">
                    <a:lumMod val="50000"/>
                  </a:schemeClr>
                </a:solidFill>
              </a:rPr>
              <a:t>maximale Tragfähigkeit bis zu 45 Tonnen</a:t>
            </a:r>
          </a:p>
          <a:p>
            <a:pPr lvl="1">
              <a:buFont typeface="Symbol" panose="05050102010706020507" pitchFamily="18" charset="2"/>
              <a:buChar char="-"/>
            </a:pPr>
            <a:endParaRPr lang="de-AT" dirty="0">
              <a:solidFill>
                <a:schemeClr val="accent1"/>
              </a:solidFill>
            </a:endParaRPr>
          </a:p>
        </p:txBody>
      </p:sp>
      <p:sp>
        <p:nvSpPr>
          <p:cNvPr id="4" name="Date Placeholder 3"/>
          <p:cNvSpPr>
            <a:spLocks noGrp="1"/>
          </p:cNvSpPr>
          <p:nvPr>
            <p:ph type="dt" sz="half" idx="10"/>
          </p:nvPr>
        </p:nvSpPr>
        <p:spPr/>
        <p:txBody>
          <a:bodyPr/>
          <a:lstStyle/>
          <a:p>
            <a:fld id="{724A5D17-805C-48EE-B343-DC548BF16C28}"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pic>
        <p:nvPicPr>
          <p:cNvPr id="6" name="Picture 2" descr="A69Umladestelel_ETL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6571647" y="1700808"/>
            <a:ext cx="2574433" cy="19299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6"/>
          <p:cNvSpPr txBox="1">
            <a:spLocks noChangeArrowheads="1"/>
          </p:cNvSpPr>
          <p:nvPr/>
        </p:nvSpPr>
        <p:spPr bwMode="auto">
          <a:xfrm>
            <a:off x="8172400" y="3415294"/>
            <a:ext cx="10671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a:solidFill>
                  <a:schemeClr val="bg1"/>
                </a:solidFill>
                <a:latin typeface="+mn-lt"/>
              </a:rPr>
              <a:t>Foto: Hafen Lobau</a:t>
            </a:r>
            <a:endParaRPr lang="de-DE" sz="800" dirty="0">
              <a:solidFill>
                <a:schemeClr val="bg1"/>
              </a:solidFill>
              <a:latin typeface="+mn-lt"/>
            </a:endParaRPr>
          </a:p>
        </p:txBody>
      </p:sp>
      <p:sp>
        <p:nvSpPr>
          <p:cNvPr id="9" name="Rectangle 5"/>
          <p:cNvSpPr>
            <a:spLocks noChangeArrowheads="1"/>
          </p:cNvSpPr>
          <p:nvPr/>
        </p:nvSpPr>
        <p:spPr bwMode="auto">
          <a:xfrm>
            <a:off x="7835482" y="5515676"/>
            <a:ext cx="13901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de-DE" sz="800" dirty="0" smtClean="0">
                <a:solidFill>
                  <a:schemeClr val="bg1"/>
                </a:solidFill>
                <a:cs typeface="Arial" panose="020B0604020202020204" pitchFamily="34" charset="0"/>
              </a:rPr>
              <a:t>Foto: </a:t>
            </a:r>
            <a:r>
              <a:rPr lang="de-DE" sz="800" dirty="0">
                <a:solidFill>
                  <a:schemeClr val="bg1"/>
                </a:solidFill>
                <a:cs typeface="Arial" panose="020B0604020202020204" pitchFamily="34" charset="0"/>
              </a:rPr>
              <a:t>Liebherr-Werk Nenzing</a:t>
            </a:r>
          </a:p>
        </p:txBody>
      </p:sp>
    </p:spTree>
    <p:extLst>
      <p:ext uri="{BB962C8B-B14F-4D97-AF65-F5344CB8AC3E}">
        <p14:creationId xmlns:p14="http://schemas.microsoft.com/office/powerpoint/2010/main" val="2106111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Entwicklungstrends</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endParaRPr lang="de-AT" sz="400" b="1" dirty="0" smtClean="0">
              <a:solidFill>
                <a:schemeClr val="accent1"/>
              </a:solidFill>
            </a:endParaRPr>
          </a:p>
          <a:p>
            <a:r>
              <a:rPr lang="de-AT" b="1" dirty="0" smtClean="0">
                <a:solidFill>
                  <a:schemeClr val="accent1"/>
                </a:solidFill>
              </a:rPr>
              <a:t>spezialisierte Häfen </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für bestimmte Güterarten</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z.B. Schwerlasthäfen für überdimensionale Güter; Flüssiggüter</a:t>
            </a:r>
          </a:p>
          <a:p>
            <a:pPr lvl="1">
              <a:buFont typeface="Symbol" panose="05050102010706020507" pitchFamily="18" charset="2"/>
              <a:buChar char="-"/>
            </a:pPr>
            <a:endParaRPr lang="de-AT" dirty="0" smtClean="0">
              <a:solidFill>
                <a:schemeClr val="accent1"/>
              </a:solidFill>
            </a:endParaRPr>
          </a:p>
          <a:p>
            <a:r>
              <a:rPr lang="de-AT" b="1" dirty="0" smtClean="0">
                <a:solidFill>
                  <a:schemeClr val="accent1"/>
                </a:solidFill>
              </a:rPr>
              <a:t>Green Ports – </a:t>
            </a:r>
            <a:r>
              <a:rPr lang="de-AT" sz="2000" dirty="0" smtClean="0">
                <a:solidFill>
                  <a:schemeClr val="accent1"/>
                </a:solidFill>
              </a:rPr>
              <a:t>nachhaltiges Hafenmanagement</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Green Terminal in Baja</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Landstrom im Hafen Rotterdam</a:t>
            </a:r>
          </a:p>
          <a:p>
            <a:endParaRPr lang="de-AT" sz="2000" dirty="0">
              <a:solidFill>
                <a:schemeClr val="accent1"/>
              </a:solidFill>
            </a:endParaRPr>
          </a:p>
          <a:p>
            <a:r>
              <a:rPr lang="de-AT" b="1" dirty="0" smtClean="0">
                <a:solidFill>
                  <a:schemeClr val="accent1"/>
                </a:solidFill>
              </a:rPr>
              <a:t>Kooperation zwischen den Häfen</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z.B. bei Marketing oder Standortentwicklung</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Interessensgemeinschaft </a:t>
            </a:r>
          </a:p>
          <a:p>
            <a:pPr marL="274320" lvl="1" indent="0">
              <a:buNone/>
            </a:pPr>
            <a:r>
              <a:rPr lang="de-AT" dirty="0">
                <a:solidFill>
                  <a:schemeClr val="accent1"/>
                </a:solidFill>
              </a:rPr>
              <a:t> </a:t>
            </a:r>
            <a:r>
              <a:rPr lang="de-AT" dirty="0" smtClean="0">
                <a:solidFill>
                  <a:schemeClr val="accent1"/>
                </a:solidFill>
              </a:rPr>
              <a:t>  Öffentlicher Donauhäfen in Österreich (IGÖD)</a:t>
            </a:r>
          </a:p>
        </p:txBody>
      </p:sp>
      <p:sp>
        <p:nvSpPr>
          <p:cNvPr id="4" name="Date Placeholder 3"/>
          <p:cNvSpPr>
            <a:spLocks noGrp="1"/>
          </p:cNvSpPr>
          <p:nvPr>
            <p:ph type="dt" sz="half" idx="10"/>
          </p:nvPr>
        </p:nvSpPr>
        <p:spPr/>
        <p:txBody>
          <a:bodyPr/>
          <a:lstStyle/>
          <a:p>
            <a:fld id="{656EF30F-6C9B-4328-83CD-51D81F48BCA2}"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6804248" y="3068960"/>
            <a:ext cx="2339753" cy="1602100"/>
          </a:xfrm>
          <a:prstGeom prst="rect">
            <a:avLst/>
          </a:prstGeom>
          <a:ln>
            <a:noFill/>
          </a:ln>
          <a:extLst>
            <a:ext uri="{53640926-AAD7-44D8-BBD7-CCE9431645EC}">
              <a14:shadowObscured xmlns:a14="http://schemas.microsoft.com/office/drawing/2010/main"/>
            </a:ext>
          </a:extLst>
        </p:spPr>
      </p:pic>
      <p:sp>
        <p:nvSpPr>
          <p:cNvPr id="7" name="Text Box 5"/>
          <p:cNvSpPr txBox="1">
            <a:spLocks noChangeArrowheads="1"/>
          </p:cNvSpPr>
          <p:nvPr/>
        </p:nvSpPr>
        <p:spPr bwMode="auto">
          <a:xfrm>
            <a:off x="8244408" y="3079730"/>
            <a:ext cx="9744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smtClean="0">
                <a:solidFill>
                  <a:schemeClr val="bg1"/>
                </a:solidFill>
                <a:latin typeface="+mn-lt"/>
              </a:rPr>
              <a:t>Quelle: Hafen Baja</a:t>
            </a:r>
            <a:endParaRPr lang="de-DE" sz="800" dirty="0">
              <a:solidFill>
                <a:schemeClr val="bg1"/>
              </a:solidFill>
              <a:latin typeface="+mn-lt"/>
            </a:endParaRPr>
          </a:p>
        </p:txBody>
      </p:sp>
      <p:sp>
        <p:nvSpPr>
          <p:cNvPr id="8" name="Text Box 5"/>
          <p:cNvSpPr txBox="1">
            <a:spLocks noChangeArrowheads="1"/>
          </p:cNvSpPr>
          <p:nvPr/>
        </p:nvSpPr>
        <p:spPr bwMode="auto">
          <a:xfrm>
            <a:off x="6960800" y="4629864"/>
            <a:ext cx="23481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smtClean="0">
                <a:solidFill>
                  <a:schemeClr val="accent1"/>
                </a:solidFill>
                <a:latin typeface="+mn-lt"/>
              </a:rPr>
              <a:t>Green Terminal im ungarischen Donauhafen  Baja</a:t>
            </a:r>
            <a:endParaRPr lang="de-DE" sz="800" dirty="0">
              <a:solidFill>
                <a:schemeClr val="accent1"/>
              </a:solidFill>
              <a:latin typeface="+mn-lt"/>
            </a:endParaRPr>
          </a:p>
        </p:txBody>
      </p:sp>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bwMode="auto">
          <a:xfrm>
            <a:off x="6795315" y="4845308"/>
            <a:ext cx="2357617" cy="1656184"/>
          </a:xfrm>
          <a:prstGeom prst="rect">
            <a:avLst/>
          </a:prstGeom>
          <a:ln>
            <a:noFill/>
          </a:ln>
          <a:extLst>
            <a:ext uri="{53640926-AAD7-44D8-BBD7-CCE9431645EC}">
              <a14:shadowObscured xmlns:a14="http://schemas.microsoft.com/office/drawing/2010/main"/>
            </a:ext>
          </a:extLst>
        </p:spPr>
      </p:pic>
      <p:sp>
        <p:nvSpPr>
          <p:cNvPr id="10" name="Text Box 5"/>
          <p:cNvSpPr txBox="1">
            <a:spLocks noChangeArrowheads="1"/>
          </p:cNvSpPr>
          <p:nvPr/>
        </p:nvSpPr>
        <p:spPr bwMode="auto">
          <a:xfrm>
            <a:off x="6723726" y="6473822"/>
            <a:ext cx="26306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smtClean="0">
                <a:solidFill>
                  <a:schemeClr val="accent1"/>
                </a:solidFill>
                <a:latin typeface="+mn-lt"/>
              </a:rPr>
              <a:t>IGÖD: Hafen Linz, Ennshafen, Hafen Krems, Hafen Wien</a:t>
            </a:r>
            <a:endParaRPr lang="de-DE" sz="800" dirty="0">
              <a:solidFill>
                <a:schemeClr val="accent1"/>
              </a:solidFill>
              <a:latin typeface="+mn-lt"/>
            </a:endParaRPr>
          </a:p>
        </p:txBody>
      </p:sp>
      <p:sp>
        <p:nvSpPr>
          <p:cNvPr id="11" name="Text Box 5"/>
          <p:cNvSpPr txBox="1">
            <a:spLocks noChangeArrowheads="1"/>
          </p:cNvSpPr>
          <p:nvPr/>
        </p:nvSpPr>
        <p:spPr bwMode="auto">
          <a:xfrm>
            <a:off x="7038802" y="4805154"/>
            <a:ext cx="21921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50000"/>
              </a:spcBef>
            </a:pPr>
            <a:r>
              <a:rPr lang="de-AT" sz="800" dirty="0" smtClean="0">
                <a:solidFill>
                  <a:schemeClr val="bg1"/>
                </a:solidFill>
                <a:latin typeface="+mn-lt"/>
              </a:rPr>
              <a:t>Quelle: Hafen Linz AG, Ennshafen, Hafen Wien, Mierka Donauhafen Krems</a:t>
            </a:r>
            <a:endParaRPr lang="de-DE" sz="800" dirty="0">
              <a:solidFill>
                <a:schemeClr val="bg1"/>
              </a:solidFill>
              <a:latin typeface="+mn-lt"/>
            </a:endParaRPr>
          </a:p>
        </p:txBody>
      </p:sp>
    </p:spTree>
    <p:extLst>
      <p:ext uri="{BB962C8B-B14F-4D97-AF65-F5344CB8AC3E}">
        <p14:creationId xmlns:p14="http://schemas.microsoft.com/office/powerpoint/2010/main" val="370206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Videoempfehlung</a:t>
            </a:r>
            <a:endParaRPr lang="de-AT" b="1" dirty="0">
              <a:solidFill>
                <a:schemeClr val="accent1"/>
              </a:solidFill>
            </a:endParaRPr>
          </a:p>
        </p:txBody>
      </p:sp>
      <p:sp>
        <p:nvSpPr>
          <p:cNvPr id="3" name="Content Placeholder 2"/>
          <p:cNvSpPr>
            <a:spLocks noGrp="1"/>
          </p:cNvSpPr>
          <p:nvPr>
            <p:ph idx="1"/>
          </p:nvPr>
        </p:nvSpPr>
        <p:spPr/>
        <p:txBody>
          <a:bodyPr/>
          <a:lstStyle/>
          <a:p>
            <a:endParaRPr lang="de-AT" sz="400" dirty="0" smtClean="0">
              <a:solidFill>
                <a:schemeClr val="accent1"/>
              </a:solidFill>
              <a:hlinkClick r:id=""/>
            </a:endParaRPr>
          </a:p>
          <a:p>
            <a:r>
              <a:rPr lang="de-AT" dirty="0" smtClean="0">
                <a:solidFill>
                  <a:schemeClr val="accent1"/>
                </a:solidFill>
                <a:hlinkClick r:id="rId3"/>
              </a:rPr>
              <a:t>Ennshafen</a:t>
            </a:r>
            <a:r>
              <a:rPr lang="de-AT" sz="2000" dirty="0" smtClean="0">
                <a:solidFill>
                  <a:schemeClr val="accent1"/>
                </a:solidFill>
              </a:rPr>
              <a:t>  </a:t>
            </a:r>
          </a:p>
          <a:p>
            <a:pPr lvl="1">
              <a:buFont typeface="Symbol" panose="05050102010706020507" pitchFamily="18" charset="2"/>
              <a:buChar char="-"/>
            </a:pPr>
            <a:r>
              <a:rPr lang="de-AT" dirty="0" smtClean="0">
                <a:solidFill>
                  <a:schemeClr val="accent1"/>
                </a:solidFill>
              </a:rPr>
              <a:t>als Logistikzentrum und Umschlagsplatz, Dauer: 6:55 Minuten</a:t>
            </a:r>
          </a:p>
          <a:p>
            <a:pPr lvl="1">
              <a:buFont typeface="Symbol" panose="05050102010706020507" pitchFamily="18" charset="2"/>
              <a:buChar char="-"/>
            </a:pPr>
            <a:r>
              <a:rPr lang="de-AT" dirty="0" smtClean="0">
                <a:solidFill>
                  <a:schemeClr val="accent1"/>
                </a:solidFill>
                <a:hlinkClick r:id="rId4"/>
              </a:rPr>
              <a:t>Übungen</a:t>
            </a:r>
            <a:r>
              <a:rPr lang="de-AT" dirty="0" smtClean="0">
                <a:solidFill>
                  <a:schemeClr val="accent1"/>
                </a:solidFill>
              </a:rPr>
              <a:t> </a:t>
            </a:r>
          </a:p>
          <a:p>
            <a:endParaRPr lang="de-AT" dirty="0" smtClean="0">
              <a:solidFill>
                <a:schemeClr val="accent1"/>
              </a:solidFill>
            </a:endParaRPr>
          </a:p>
          <a:p>
            <a:r>
              <a:rPr lang="de-AT" u="sng" dirty="0" smtClean="0">
                <a:hlinkClick r:id="rId5"/>
              </a:rPr>
              <a:t>Wiener Hafen</a:t>
            </a:r>
            <a:r>
              <a:rPr lang="de-AT" dirty="0">
                <a:solidFill>
                  <a:schemeClr val="accent1"/>
                </a:solidFill>
              </a:rPr>
              <a:t> </a:t>
            </a:r>
            <a:endParaRPr lang="de-AT" dirty="0" smtClean="0">
              <a:solidFill>
                <a:schemeClr val="accent1"/>
              </a:solidFill>
            </a:endParaRPr>
          </a:p>
          <a:p>
            <a:pPr lvl="1">
              <a:buFont typeface="Symbol" panose="05050102010706020507" pitchFamily="18" charset="2"/>
              <a:buChar char="-"/>
            </a:pPr>
            <a:r>
              <a:rPr lang="de-AT" dirty="0" smtClean="0">
                <a:solidFill>
                  <a:schemeClr val="accent1"/>
                </a:solidFill>
              </a:rPr>
              <a:t>und seine drei Güterhäfen, Dauer: 3,42 Minuten</a:t>
            </a:r>
            <a:endParaRPr lang="de-AT" sz="1600" dirty="0" smtClean="0">
              <a:solidFill>
                <a:schemeClr val="accent1"/>
              </a:solidFill>
            </a:endParaRPr>
          </a:p>
          <a:p>
            <a:pPr marL="617220" lvl="2" indent="-342900">
              <a:buFont typeface="Symbol" panose="05050102010706020507" pitchFamily="18" charset="2"/>
              <a:buChar char="-"/>
            </a:pPr>
            <a:r>
              <a:rPr lang="de-AT" sz="2000" dirty="0">
                <a:solidFill>
                  <a:schemeClr val="accent1"/>
                </a:solidFill>
                <a:hlinkClick r:id="rId4"/>
              </a:rPr>
              <a:t>Übungen</a:t>
            </a:r>
            <a:r>
              <a:rPr lang="de-AT" sz="2000" dirty="0">
                <a:solidFill>
                  <a:schemeClr val="accent1"/>
                </a:solidFill>
              </a:rPr>
              <a:t> </a:t>
            </a:r>
            <a:endParaRPr lang="de-AT" sz="2000" dirty="0" smtClean="0">
              <a:solidFill>
                <a:schemeClr val="accent1"/>
              </a:solidFill>
            </a:endParaRPr>
          </a:p>
          <a:p>
            <a:pPr marL="342900" lvl="1" indent="-342900"/>
            <a:endParaRPr lang="de-AT" sz="2200" dirty="0">
              <a:solidFill>
                <a:schemeClr val="accent1"/>
              </a:solidFill>
            </a:endParaRPr>
          </a:p>
          <a:p>
            <a:pPr marL="68580" indent="-342900"/>
            <a:endParaRPr lang="de-AT" sz="2600" dirty="0">
              <a:solidFill>
                <a:schemeClr val="accent1"/>
              </a:solidFill>
            </a:endParaRPr>
          </a:p>
          <a:p>
            <a:endParaRPr lang="de-AT" dirty="0">
              <a:solidFill>
                <a:schemeClr val="accent1"/>
              </a:solidFill>
            </a:endParaRPr>
          </a:p>
        </p:txBody>
      </p:sp>
      <p:sp>
        <p:nvSpPr>
          <p:cNvPr id="4" name="Date Placeholder 3"/>
          <p:cNvSpPr>
            <a:spLocks noGrp="1"/>
          </p:cNvSpPr>
          <p:nvPr>
            <p:ph type="dt" sz="half" idx="10"/>
          </p:nvPr>
        </p:nvSpPr>
        <p:spPr/>
        <p:txBody>
          <a:bodyPr/>
          <a:lstStyle/>
          <a:p>
            <a:fld id="{455F183E-541B-4981-A959-661BADECCCA9}"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31840" y="404664"/>
            <a:ext cx="1311258" cy="884232"/>
          </a:xfrm>
          <a:prstGeom prst="rect">
            <a:avLst/>
          </a:prstGeom>
        </p:spPr>
      </p:pic>
    </p:spTree>
    <p:extLst>
      <p:ext uri="{BB962C8B-B14F-4D97-AF65-F5344CB8AC3E}">
        <p14:creationId xmlns:p14="http://schemas.microsoft.com/office/powerpoint/2010/main" val="400172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Quellenverzeichnis</a:t>
            </a:r>
            <a:endParaRPr lang="de-DE" b="1" dirty="0">
              <a:solidFill>
                <a:schemeClr val="accent1"/>
              </a:solidFill>
            </a:endParaRPr>
          </a:p>
        </p:txBody>
      </p:sp>
      <p:sp>
        <p:nvSpPr>
          <p:cNvPr id="3" name="Inhaltsplatzhalter 2"/>
          <p:cNvSpPr>
            <a:spLocks noGrp="1"/>
          </p:cNvSpPr>
          <p:nvPr>
            <p:ph idx="1"/>
          </p:nvPr>
        </p:nvSpPr>
        <p:spPr/>
        <p:txBody>
          <a:bodyPr>
            <a:normAutofit/>
          </a:bodyPr>
          <a:lstStyle/>
          <a:p>
            <a:endParaRPr lang="de-AT" sz="400" dirty="0" smtClean="0">
              <a:solidFill>
                <a:schemeClr val="accent1"/>
              </a:solidFill>
            </a:endParaRPr>
          </a:p>
          <a:p>
            <a:r>
              <a:rPr lang="de-AT" dirty="0" smtClean="0">
                <a:solidFill>
                  <a:schemeClr val="accent1"/>
                </a:solidFill>
              </a:rPr>
              <a:t>via donau (2013): Handbuch der Donauschifffahrt </a:t>
            </a:r>
            <a:r>
              <a:rPr lang="de-DE" dirty="0" smtClean="0">
                <a:solidFill>
                  <a:schemeClr val="accent1"/>
                </a:solidFill>
              </a:rPr>
              <a:t>, Wien.</a:t>
            </a:r>
          </a:p>
          <a:p>
            <a:pPr marL="0" indent="0">
              <a:buNone/>
            </a:pPr>
            <a:r>
              <a:rPr lang="de-DE" sz="1600" dirty="0">
                <a:solidFill>
                  <a:schemeClr val="accent1"/>
                </a:solidFill>
              </a:rPr>
              <a:t>Bestellen </a:t>
            </a:r>
            <a:r>
              <a:rPr lang="de-DE" sz="1600" dirty="0" smtClean="0">
                <a:solidFill>
                  <a:schemeClr val="accent1"/>
                </a:solidFill>
              </a:rPr>
              <a:t>:  www.via-donau.org/wirtschaft/online_services/handbuch_donauschifffahrt</a:t>
            </a:r>
            <a:r>
              <a:rPr lang="de-DE" sz="1600" dirty="0">
                <a:solidFill>
                  <a:schemeClr val="accent1"/>
                </a:solidFill>
              </a:rPr>
              <a:t>/	</a:t>
            </a:r>
            <a:endParaRPr lang="de-DE" sz="1600" dirty="0" smtClean="0">
              <a:solidFill>
                <a:schemeClr val="accent1"/>
              </a:solidFill>
            </a:endParaRPr>
          </a:p>
          <a:p>
            <a:pPr marL="0" indent="0">
              <a:buNone/>
            </a:pPr>
            <a:endParaRPr lang="de-DE" dirty="0" smtClean="0">
              <a:solidFill>
                <a:schemeClr val="accent1"/>
              </a:solidFill>
            </a:endParaRPr>
          </a:p>
          <a:p>
            <a:r>
              <a:rPr lang="de-DE" dirty="0" smtClean="0">
                <a:solidFill>
                  <a:schemeClr val="accent1"/>
                </a:solidFill>
              </a:rPr>
              <a:t>via donau (2013): </a:t>
            </a:r>
            <a:r>
              <a:rPr lang="de-DE" dirty="0">
                <a:solidFill>
                  <a:schemeClr val="accent1"/>
                </a:solidFill>
              </a:rPr>
              <a:t>Donauschifffahrt in </a:t>
            </a:r>
            <a:r>
              <a:rPr lang="de-DE" dirty="0" smtClean="0">
                <a:solidFill>
                  <a:schemeClr val="accent1"/>
                </a:solidFill>
              </a:rPr>
              <a:t>Österreich – </a:t>
            </a:r>
            <a:br>
              <a:rPr lang="de-DE" dirty="0" smtClean="0">
                <a:solidFill>
                  <a:schemeClr val="accent1"/>
                </a:solidFill>
              </a:rPr>
            </a:br>
            <a:r>
              <a:rPr lang="de-DE" dirty="0" smtClean="0">
                <a:solidFill>
                  <a:schemeClr val="accent1"/>
                </a:solidFill>
              </a:rPr>
              <a:t>Jahresbericht 2012, Wien.</a:t>
            </a:r>
          </a:p>
          <a:p>
            <a:pPr marL="0" indent="0">
              <a:buNone/>
            </a:pPr>
            <a:r>
              <a:rPr lang="de-AT" sz="1600" dirty="0" smtClean="0">
                <a:solidFill>
                  <a:schemeClr val="accent1"/>
                </a:solidFill>
              </a:rPr>
              <a:t>Download : </a:t>
            </a:r>
            <a:r>
              <a:rPr lang="de-DE" sz="1600" dirty="0" smtClean="0">
                <a:solidFill>
                  <a:schemeClr val="accent1"/>
                </a:solidFill>
              </a:rPr>
              <a:t>www.via-donau.org/newsroom/broschueren</a:t>
            </a:r>
            <a:r>
              <a:rPr lang="de-DE" sz="1600" dirty="0">
                <a:solidFill>
                  <a:schemeClr val="accent1"/>
                </a:solidFill>
              </a:rPr>
              <a:t>/</a:t>
            </a:r>
          </a:p>
          <a:p>
            <a:pPr marL="0" indent="0">
              <a:buNone/>
            </a:pPr>
            <a:endParaRPr lang="de-AT" dirty="0">
              <a:solidFill>
                <a:schemeClr val="accent1"/>
              </a:solidFill>
            </a:endParaRPr>
          </a:p>
          <a:p>
            <a:r>
              <a:rPr lang="de-AT" dirty="0" smtClean="0">
                <a:solidFill>
                  <a:schemeClr val="accent1"/>
                </a:solidFill>
              </a:rPr>
              <a:t>INeS Danube Informationsplattform für den Bereich Intermodale Binnenschifffahrt</a:t>
            </a:r>
          </a:p>
          <a:p>
            <a:pPr marL="0" indent="0">
              <a:buNone/>
            </a:pPr>
            <a:r>
              <a:rPr lang="de-AT" sz="1600" dirty="0" smtClean="0">
                <a:solidFill>
                  <a:schemeClr val="accent1"/>
                </a:solidFill>
              </a:rPr>
              <a:t>Zugang: www.ines-danube.info</a:t>
            </a:r>
          </a:p>
        </p:txBody>
      </p:sp>
      <p:sp>
        <p:nvSpPr>
          <p:cNvPr id="4" name="Datumsplatzhalter 3"/>
          <p:cNvSpPr>
            <a:spLocks noGrp="1"/>
          </p:cNvSpPr>
          <p:nvPr>
            <p:ph type="dt" sz="half" idx="10"/>
          </p:nvPr>
        </p:nvSpPr>
        <p:spPr/>
        <p:txBody>
          <a:bodyPr/>
          <a:lstStyle/>
          <a:p>
            <a:fld id="{85D0C79E-3B10-4E6D-AD48-D61150797CF7}" type="datetime7">
              <a:rPr lang="de-AT"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Tree>
    <p:extLst>
      <p:ext uri="{BB962C8B-B14F-4D97-AF65-F5344CB8AC3E}">
        <p14:creationId xmlns:p14="http://schemas.microsoft.com/office/powerpoint/2010/main" val="179681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Kontaktdaten</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endParaRPr lang="de-AT" sz="400" b="1" dirty="0" smtClean="0">
              <a:solidFill>
                <a:schemeClr val="accent1"/>
              </a:solidFill>
            </a:endParaRPr>
          </a:p>
          <a:p>
            <a:pPr marL="0" indent="0">
              <a:buNone/>
            </a:pPr>
            <a:r>
              <a:rPr lang="de-AT" sz="2000" b="1" dirty="0" smtClean="0">
                <a:solidFill>
                  <a:schemeClr val="accent1"/>
                </a:solidFill>
              </a:rPr>
              <a:t>Ansprechpartnerin:</a:t>
            </a:r>
          </a:p>
          <a:p>
            <a:pPr marL="0" indent="0">
              <a:buNone/>
            </a:pPr>
            <a:endParaRPr lang="de-AT" sz="2000" b="1" dirty="0" smtClean="0">
              <a:solidFill>
                <a:schemeClr val="accent1"/>
              </a:solidFill>
            </a:endParaRPr>
          </a:p>
          <a:p>
            <a:pPr marL="0" indent="0">
              <a:buNone/>
            </a:pPr>
            <a:r>
              <a:rPr lang="de-AT" sz="2000" dirty="0" smtClean="0">
                <a:solidFill>
                  <a:schemeClr val="accent1"/>
                </a:solidFill>
              </a:rPr>
              <a:t>Lisa-Maria </a:t>
            </a:r>
            <a:r>
              <a:rPr lang="de-AT" sz="2000" dirty="0">
                <a:solidFill>
                  <a:schemeClr val="accent1"/>
                </a:solidFill>
              </a:rPr>
              <a:t>Putz, </a:t>
            </a:r>
            <a:r>
              <a:rPr lang="de-AT" sz="2000" dirty="0" smtClean="0">
                <a:solidFill>
                  <a:schemeClr val="accent1"/>
                </a:solidFill>
              </a:rPr>
              <a:t>BSc MA</a:t>
            </a:r>
            <a:endParaRPr lang="de-AT" sz="2000" dirty="0">
              <a:solidFill>
                <a:schemeClr val="accent1"/>
              </a:solidFill>
            </a:endParaRPr>
          </a:p>
          <a:p>
            <a:pPr marL="0" indent="0">
              <a:buNone/>
            </a:pPr>
            <a:r>
              <a:rPr lang="de-AT" sz="2000" dirty="0" smtClean="0">
                <a:solidFill>
                  <a:schemeClr val="accent1"/>
                </a:solidFill>
              </a:rPr>
              <a:t>Projektleiterin von REWWay</a:t>
            </a:r>
            <a:endParaRPr lang="de-AT" sz="2000" dirty="0">
              <a:solidFill>
                <a:schemeClr val="accent1"/>
              </a:solidFill>
            </a:endParaRPr>
          </a:p>
          <a:p>
            <a:pPr marL="0" indent="0">
              <a:buNone/>
            </a:pPr>
            <a:endParaRPr lang="de-AT" sz="2000" dirty="0">
              <a:solidFill>
                <a:schemeClr val="accent1"/>
              </a:solidFill>
            </a:endParaRPr>
          </a:p>
          <a:p>
            <a:pPr marL="0" indent="0">
              <a:buNone/>
            </a:pPr>
            <a:r>
              <a:rPr lang="de-AT" sz="2000" dirty="0">
                <a:solidFill>
                  <a:schemeClr val="accent1"/>
                </a:solidFill>
              </a:rPr>
              <a:t>Logistikum - die Logistik-Kompetenz der FH Oberösterreich in Steyr</a:t>
            </a:r>
          </a:p>
          <a:p>
            <a:pPr marL="0" indent="0">
              <a:buNone/>
            </a:pPr>
            <a:r>
              <a:rPr lang="de-AT" sz="2000" dirty="0">
                <a:solidFill>
                  <a:schemeClr val="accent1"/>
                </a:solidFill>
              </a:rPr>
              <a:t>FH OÖ Forschungs &amp; Entwicklungs GmbH</a:t>
            </a:r>
          </a:p>
          <a:p>
            <a:pPr marL="0" indent="0">
              <a:buNone/>
            </a:pPr>
            <a:r>
              <a:rPr lang="de-AT" sz="2000" dirty="0">
                <a:solidFill>
                  <a:schemeClr val="accent1"/>
                </a:solidFill>
              </a:rPr>
              <a:t>Wehrgrabengasse </a:t>
            </a:r>
            <a:r>
              <a:rPr lang="de-AT" sz="2000" dirty="0" smtClean="0">
                <a:solidFill>
                  <a:schemeClr val="accent1"/>
                </a:solidFill>
              </a:rPr>
              <a:t>1-3, 4400 </a:t>
            </a:r>
            <a:r>
              <a:rPr lang="de-AT" sz="2000" dirty="0">
                <a:solidFill>
                  <a:schemeClr val="accent1"/>
                </a:solidFill>
              </a:rPr>
              <a:t>Steyr/Austria</a:t>
            </a:r>
          </a:p>
          <a:p>
            <a:pPr marL="0" indent="0">
              <a:buNone/>
            </a:pPr>
            <a:r>
              <a:rPr lang="de-AT" sz="2000" dirty="0">
                <a:solidFill>
                  <a:schemeClr val="accent1"/>
                </a:solidFill>
              </a:rPr>
              <a:t>Tel.: +43 50804-33253</a:t>
            </a:r>
          </a:p>
          <a:p>
            <a:pPr marL="0" indent="0">
              <a:buNone/>
            </a:pPr>
            <a:r>
              <a:rPr lang="de-AT" sz="2000" dirty="0">
                <a:solidFill>
                  <a:schemeClr val="accent1"/>
                </a:solidFill>
              </a:rPr>
              <a:t>Fax: +43 50804-33299</a:t>
            </a:r>
          </a:p>
          <a:p>
            <a:pPr marL="0" indent="0">
              <a:buNone/>
            </a:pPr>
            <a:r>
              <a:rPr lang="de-AT" sz="2000" dirty="0">
                <a:solidFill>
                  <a:schemeClr val="accent1"/>
                </a:solidFill>
              </a:rPr>
              <a:t>e-mail: lisa-maria.putz@fh-steyr.at</a:t>
            </a:r>
          </a:p>
          <a:p>
            <a:pPr marL="0" indent="0">
              <a:buNone/>
            </a:pPr>
            <a:r>
              <a:rPr lang="de-AT" sz="2000" dirty="0">
                <a:solidFill>
                  <a:schemeClr val="accent1"/>
                </a:solidFill>
              </a:rPr>
              <a:t>web1: www.logistikum.at</a:t>
            </a:r>
          </a:p>
          <a:p>
            <a:pPr marL="0" indent="0">
              <a:buNone/>
            </a:pPr>
            <a:r>
              <a:rPr lang="de-AT" sz="2000" dirty="0">
                <a:solidFill>
                  <a:schemeClr val="accent1"/>
                </a:solidFill>
              </a:rPr>
              <a:t>web2: www.fh-ooe.at</a:t>
            </a:r>
          </a:p>
          <a:p>
            <a:pPr marL="0" indent="0">
              <a:buNone/>
            </a:pPr>
            <a:endParaRPr lang="de-AT" dirty="0"/>
          </a:p>
        </p:txBody>
      </p:sp>
      <p:sp>
        <p:nvSpPr>
          <p:cNvPr id="4" name="Date Placeholder 3"/>
          <p:cNvSpPr>
            <a:spLocks noGrp="1"/>
          </p:cNvSpPr>
          <p:nvPr>
            <p:ph type="dt" sz="half" idx="10"/>
          </p:nvPr>
        </p:nvSpPr>
        <p:spPr/>
        <p:txBody>
          <a:bodyPr/>
          <a:lstStyle/>
          <a:p>
            <a:fld id="{33EC23C1-E0FE-4E74-9514-CE36CDEDF47A}" type="datetime7">
              <a:rPr lang="de-AT" smtClean="0"/>
              <a:t>Mai-14</a:t>
            </a:fld>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t>18</a:t>
            </a:fld>
            <a:endParaRPr lang="de-AT" dirty="0"/>
          </a:p>
        </p:txBody>
      </p:sp>
      <p:pic>
        <p:nvPicPr>
          <p:cNvPr id="6" name="Grafik 9" descr="logistikumLogo.jpg"/>
          <p:cNvPicPr>
            <a:picLocks noChangeAspect="1"/>
          </p:cNvPicPr>
          <p:nvPr/>
        </p:nvPicPr>
        <p:blipFill>
          <a:blip r:embed="rId2" cstate="print"/>
          <a:stretch>
            <a:fillRect/>
          </a:stretch>
        </p:blipFill>
        <p:spPr>
          <a:xfrm>
            <a:off x="5652120" y="5229200"/>
            <a:ext cx="3383280" cy="1237488"/>
          </a:xfrm>
          <a:prstGeom prst="rect">
            <a:avLst/>
          </a:prstGeom>
        </p:spPr>
      </p:pic>
    </p:spTree>
    <p:extLst>
      <p:ext uri="{BB962C8B-B14F-4D97-AF65-F5344CB8AC3E}">
        <p14:creationId xmlns:p14="http://schemas.microsoft.com/office/powerpoint/2010/main" val="171372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Definition</a:t>
            </a:r>
            <a:endParaRPr lang="de-AT" b="1" dirty="0">
              <a:solidFill>
                <a:schemeClr val="accent1"/>
              </a:solidFill>
            </a:endParaRPr>
          </a:p>
        </p:txBody>
      </p:sp>
      <p:sp>
        <p:nvSpPr>
          <p:cNvPr id="3" name="Content Placeholder 2"/>
          <p:cNvSpPr>
            <a:spLocks noGrp="1"/>
          </p:cNvSpPr>
          <p:nvPr>
            <p:ph idx="1"/>
          </p:nvPr>
        </p:nvSpPr>
        <p:spPr>
          <a:xfrm>
            <a:off x="467544" y="1844824"/>
            <a:ext cx="8229600" cy="4776192"/>
          </a:xfrm>
        </p:spPr>
        <p:txBody>
          <a:bodyPr>
            <a:normAutofit/>
          </a:bodyPr>
          <a:lstStyle/>
          <a:p>
            <a:pPr>
              <a:buFont typeface="Courier New" panose="02070309020205020404" pitchFamily="49" charset="0"/>
              <a:buChar char="o"/>
            </a:pPr>
            <a:endParaRPr lang="de-AT" sz="500" b="1" dirty="0" smtClean="0">
              <a:solidFill>
                <a:schemeClr val="accent1"/>
              </a:solidFill>
            </a:endParaRPr>
          </a:p>
          <a:p>
            <a:pPr marL="0" indent="0">
              <a:buNone/>
            </a:pPr>
            <a:r>
              <a:rPr lang="de-AT" b="1" dirty="0" smtClean="0">
                <a:solidFill>
                  <a:schemeClr val="accent1"/>
                </a:solidFill>
              </a:rPr>
              <a:t>Hafen </a:t>
            </a:r>
          </a:p>
          <a:p>
            <a:pPr lvl="1">
              <a:buFont typeface="Symbol" panose="05050102010706020507" pitchFamily="18" charset="2"/>
              <a:buChar char="-"/>
            </a:pPr>
            <a:r>
              <a:rPr lang="de-AT" dirty="0">
                <a:solidFill>
                  <a:schemeClr val="accent1"/>
                </a:solidFill>
              </a:rPr>
              <a:t>Umschlagstelle für </a:t>
            </a:r>
            <a:r>
              <a:rPr lang="de-AT" dirty="0" smtClean="0">
                <a:solidFill>
                  <a:schemeClr val="accent1"/>
                </a:solidFill>
              </a:rPr>
              <a:t>Güter</a:t>
            </a:r>
          </a:p>
          <a:p>
            <a:pPr lvl="1">
              <a:buFont typeface="Symbol" panose="05050102010706020507" pitchFamily="18" charset="2"/>
              <a:buChar char="-"/>
            </a:pPr>
            <a:endParaRPr lang="de-AT" sz="500" dirty="0">
              <a:solidFill>
                <a:schemeClr val="accent1"/>
              </a:solidFill>
            </a:endParaRPr>
          </a:p>
          <a:p>
            <a:pPr lvl="1">
              <a:buFont typeface="Symbol" panose="05050102010706020507" pitchFamily="18" charset="2"/>
              <a:buChar char="-"/>
            </a:pPr>
            <a:r>
              <a:rPr lang="de-AT" dirty="0" smtClean="0">
                <a:solidFill>
                  <a:schemeClr val="accent1"/>
                </a:solidFill>
              </a:rPr>
              <a:t>mindestens ein Hafenbecken </a:t>
            </a:r>
          </a:p>
          <a:p>
            <a:pPr marL="274320" lvl="1" indent="0">
              <a:buNone/>
            </a:pPr>
            <a:r>
              <a:rPr lang="de-AT" dirty="0">
                <a:solidFill>
                  <a:schemeClr val="accent1"/>
                </a:solidFill>
              </a:rPr>
              <a:t> </a:t>
            </a:r>
            <a:r>
              <a:rPr lang="de-AT" dirty="0" smtClean="0">
                <a:solidFill>
                  <a:schemeClr val="accent1"/>
                </a:solidFill>
              </a:rPr>
              <a:t>  (ansonsten Umschlaglände)</a:t>
            </a:r>
          </a:p>
          <a:p>
            <a:pPr marL="274320" lvl="1" indent="0">
              <a:buNone/>
            </a:pPr>
            <a:endParaRPr lang="de-AT" sz="500" dirty="0" smtClean="0">
              <a:solidFill>
                <a:schemeClr val="accent1"/>
              </a:solidFill>
            </a:endParaRPr>
          </a:p>
          <a:p>
            <a:pPr lvl="1">
              <a:buFont typeface="Symbol" panose="05050102010706020507" pitchFamily="18" charset="2"/>
              <a:buChar char="-"/>
            </a:pPr>
            <a:r>
              <a:rPr lang="de-AT" dirty="0" smtClean="0">
                <a:solidFill>
                  <a:schemeClr val="accent1"/>
                </a:solidFill>
              </a:rPr>
              <a:t>Verbindung </a:t>
            </a:r>
            <a:r>
              <a:rPr lang="de-AT" dirty="0">
                <a:solidFill>
                  <a:schemeClr val="accent1"/>
                </a:solidFill>
              </a:rPr>
              <a:t>zu anderen </a:t>
            </a:r>
            <a:r>
              <a:rPr lang="de-AT" dirty="0" smtClean="0">
                <a:solidFill>
                  <a:schemeClr val="accent1"/>
                </a:solidFill>
              </a:rPr>
              <a:t>Verkehrsträgern</a:t>
            </a:r>
            <a:endParaRPr lang="de-AT" sz="1000" dirty="0" smtClean="0">
              <a:solidFill>
                <a:schemeClr val="accent1"/>
              </a:solidFill>
            </a:endParaRPr>
          </a:p>
          <a:p>
            <a:pPr lvl="1">
              <a:buFont typeface="Symbol" panose="05050102010706020507" pitchFamily="18" charset="2"/>
              <a:buChar char="-"/>
            </a:pPr>
            <a:endParaRPr lang="de-AT" dirty="0">
              <a:solidFill>
                <a:schemeClr val="accent1"/>
              </a:solidFill>
            </a:endParaRPr>
          </a:p>
          <a:p>
            <a:pPr marL="0" indent="0">
              <a:buNone/>
            </a:pPr>
            <a:r>
              <a:rPr lang="de-AT" b="1" dirty="0" smtClean="0">
                <a:solidFill>
                  <a:schemeClr val="accent1"/>
                </a:solidFill>
              </a:rPr>
              <a:t>Umschlag</a:t>
            </a:r>
            <a:endParaRPr lang="de-AT" sz="1000" dirty="0" smtClean="0">
              <a:solidFill>
                <a:schemeClr val="accent1"/>
              </a:solidFill>
            </a:endParaRPr>
          </a:p>
          <a:p>
            <a:pPr lvl="1">
              <a:buFont typeface="Symbol" panose="05050102010706020507" pitchFamily="18" charset="2"/>
              <a:buChar char="-"/>
            </a:pPr>
            <a:r>
              <a:rPr lang="de-AT" dirty="0" smtClean="0">
                <a:solidFill>
                  <a:schemeClr val="accent1"/>
                </a:solidFill>
              </a:rPr>
              <a:t>Wechsel von Gütern von einem Transportmittel auf ein anderes</a:t>
            </a:r>
          </a:p>
          <a:p>
            <a:pPr lvl="1">
              <a:buFont typeface="Symbol" panose="05050102010706020507" pitchFamily="18" charset="2"/>
              <a:buChar char="-"/>
            </a:pPr>
            <a:endParaRPr lang="de-AT" sz="500" dirty="0" smtClean="0">
              <a:solidFill>
                <a:schemeClr val="accent1"/>
              </a:solidFill>
            </a:endParaRPr>
          </a:p>
          <a:p>
            <a:pPr lvl="1">
              <a:buFont typeface="Symbol" panose="05050102010706020507" pitchFamily="18" charset="2"/>
              <a:buChar char="-"/>
            </a:pPr>
            <a:r>
              <a:rPr lang="de-AT" dirty="0" smtClean="0">
                <a:solidFill>
                  <a:schemeClr val="accent1"/>
                </a:solidFill>
              </a:rPr>
              <a:t>innerhalb einer Transportkette</a:t>
            </a:r>
          </a:p>
          <a:p>
            <a:pPr lvl="1">
              <a:buFont typeface="Symbol" panose="05050102010706020507" pitchFamily="18" charset="2"/>
              <a:buChar char="-"/>
            </a:pPr>
            <a:endParaRPr lang="de-AT" sz="500" dirty="0" smtClean="0">
              <a:solidFill>
                <a:schemeClr val="accent1"/>
              </a:solidFill>
            </a:endParaRPr>
          </a:p>
          <a:p>
            <a:pPr lvl="1">
              <a:buFont typeface="Symbol" panose="05050102010706020507" pitchFamily="18" charset="2"/>
              <a:buChar char="-"/>
            </a:pPr>
            <a:r>
              <a:rPr lang="de-AT" dirty="0" smtClean="0">
                <a:solidFill>
                  <a:schemeClr val="accent1"/>
                </a:solidFill>
              </a:rPr>
              <a:t>z.B. Verladung vom LKW auf das Binnenschiff</a:t>
            </a:r>
          </a:p>
          <a:p>
            <a:pPr lvl="1">
              <a:buFont typeface="Symbol" panose="05050102010706020507" pitchFamily="18" charset="2"/>
              <a:buChar char="-"/>
            </a:pPr>
            <a:endParaRPr lang="de-AT" sz="1000" dirty="0" smtClean="0">
              <a:solidFill>
                <a:schemeClr val="accent1"/>
              </a:solidFill>
            </a:endParaRPr>
          </a:p>
        </p:txBody>
      </p:sp>
      <p:sp>
        <p:nvSpPr>
          <p:cNvPr id="4" name="Date Placeholder 3"/>
          <p:cNvSpPr>
            <a:spLocks noGrp="1"/>
          </p:cNvSpPr>
          <p:nvPr>
            <p:ph type="dt" sz="half" idx="10"/>
          </p:nvPr>
        </p:nvSpPr>
        <p:spPr/>
        <p:txBody>
          <a:bodyPr/>
          <a:lstStyle/>
          <a:p>
            <a:fld id="{439CF51E-751B-4742-87AB-65F3C40D2095}"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6156176" y="1700808"/>
            <a:ext cx="2987824" cy="2304256"/>
          </a:xfrm>
          <a:prstGeom prst="rect">
            <a:avLst/>
          </a:prstGeom>
          <a:ln>
            <a:noFill/>
          </a:ln>
          <a:extLst>
            <a:ext uri="{53640926-AAD7-44D8-BBD7-CCE9431645EC}">
              <a14:shadowObscured xmlns:a14="http://schemas.microsoft.com/office/drawing/2010/main"/>
            </a:ext>
          </a:extLst>
        </p:spPr>
      </p:pic>
      <p:sp>
        <p:nvSpPr>
          <p:cNvPr id="7" name="Text Box 6"/>
          <p:cNvSpPr txBox="1">
            <a:spLocks noChangeArrowheads="1"/>
          </p:cNvSpPr>
          <p:nvPr/>
        </p:nvSpPr>
        <p:spPr bwMode="auto">
          <a:xfrm>
            <a:off x="8281624" y="3789620"/>
            <a:ext cx="10801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smtClean="0">
                <a:solidFill>
                  <a:schemeClr val="accent1"/>
                </a:solidFill>
                <a:latin typeface="+mn-lt"/>
              </a:rPr>
              <a:t>Quelle: via donau</a:t>
            </a:r>
            <a:endParaRPr lang="de-DE" sz="800" dirty="0">
              <a:solidFill>
                <a:schemeClr val="accent1"/>
              </a:solidFill>
              <a:latin typeface="+mn-lt"/>
            </a:endParaRPr>
          </a:p>
        </p:txBody>
      </p:sp>
    </p:spTree>
    <p:extLst>
      <p:ext uri="{BB962C8B-B14F-4D97-AF65-F5344CB8AC3E}">
        <p14:creationId xmlns:p14="http://schemas.microsoft.com/office/powerpoint/2010/main" val="125562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smtClean="0">
                <a:solidFill>
                  <a:schemeClr val="accent1"/>
                </a:solidFill>
              </a:rPr>
              <a:t>Häfen </a:t>
            </a:r>
            <a:br>
              <a:rPr lang="de-AT" b="1" dirty="0" smtClean="0">
                <a:solidFill>
                  <a:schemeClr val="accent1"/>
                </a:solidFill>
              </a:rPr>
            </a:br>
            <a:r>
              <a:rPr lang="de-AT" sz="2000" b="1" dirty="0" smtClean="0">
                <a:solidFill>
                  <a:schemeClr val="accent1"/>
                </a:solidFill>
              </a:rPr>
              <a:t>im Rhein-Main-Donau-Korridor</a:t>
            </a:r>
            <a:endParaRPr lang="de-AT" sz="1800" b="1" dirty="0">
              <a:solidFill>
                <a:schemeClr val="accent1"/>
              </a:solidFill>
            </a:endParaRPr>
          </a:p>
        </p:txBody>
      </p:sp>
      <p:sp>
        <p:nvSpPr>
          <p:cNvPr id="3" name="Content Placeholder 2"/>
          <p:cNvSpPr>
            <a:spLocks noGrp="1"/>
          </p:cNvSpPr>
          <p:nvPr>
            <p:ph idx="1"/>
          </p:nvPr>
        </p:nvSpPr>
        <p:spPr/>
        <p:txBody>
          <a:bodyPr/>
          <a:lstStyle/>
          <a:p>
            <a:endParaRPr lang="de-AT" sz="1000" dirty="0" smtClean="0">
              <a:solidFill>
                <a:schemeClr val="accent1"/>
              </a:solidFill>
            </a:endParaRPr>
          </a:p>
          <a:p>
            <a:r>
              <a:rPr lang="de-AT" sz="2200" dirty="0" smtClean="0">
                <a:solidFill>
                  <a:schemeClr val="accent1"/>
                </a:solidFill>
              </a:rPr>
              <a:t>Duisport größter Hafen</a:t>
            </a:r>
            <a:r>
              <a:rPr lang="de-AT" sz="2000" dirty="0" smtClean="0">
                <a:solidFill>
                  <a:schemeClr val="accent1"/>
                </a:solidFill>
                <a:latin typeface="Calibri"/>
              </a:rPr>
              <a:t>*</a:t>
            </a:r>
            <a:r>
              <a:rPr lang="de-AT" sz="2200" dirty="0" smtClean="0">
                <a:solidFill>
                  <a:schemeClr val="accent1"/>
                </a:solidFill>
              </a:rPr>
              <a:t> im Rhein-Main-Donau-Korridor</a:t>
            </a:r>
          </a:p>
          <a:p>
            <a:pPr lvl="1">
              <a:buFont typeface="Symbol" panose="05050102010706020507" pitchFamily="18" charset="2"/>
              <a:buChar char="-"/>
            </a:pPr>
            <a:r>
              <a:rPr lang="de-AT" dirty="0" smtClean="0">
                <a:solidFill>
                  <a:schemeClr val="accent1"/>
                </a:solidFill>
              </a:rPr>
              <a:t>Umschlag von rund 16 Mio. Tonnen an Gütern (2012)</a:t>
            </a:r>
          </a:p>
          <a:p>
            <a:pPr lvl="1">
              <a:buFont typeface="Symbol" panose="05050102010706020507" pitchFamily="18" charset="2"/>
              <a:buChar char="-"/>
            </a:pPr>
            <a:r>
              <a:rPr lang="de-AT" dirty="0" smtClean="0">
                <a:solidFill>
                  <a:schemeClr val="accent1"/>
                </a:solidFill>
              </a:rPr>
              <a:t>1350 Hektar, 21 Hafenbecken, 37 km Uferlänge</a:t>
            </a:r>
          </a:p>
          <a:p>
            <a:pPr lvl="1">
              <a:buFont typeface="Symbol" panose="05050102010706020507" pitchFamily="18" charset="2"/>
              <a:buChar char="-"/>
            </a:pPr>
            <a:endParaRPr lang="de-AT" sz="1000" dirty="0" smtClean="0">
              <a:solidFill>
                <a:schemeClr val="accent1"/>
              </a:solidFill>
            </a:endParaRPr>
          </a:p>
          <a:p>
            <a:r>
              <a:rPr lang="de-AT" sz="2200" dirty="0" smtClean="0">
                <a:solidFill>
                  <a:schemeClr val="accent1"/>
                </a:solidFill>
              </a:rPr>
              <a:t>Hafen Konstanza (Rumänien) größter</a:t>
            </a:r>
            <a:r>
              <a:rPr lang="de-AT" sz="2000" dirty="0" smtClean="0">
                <a:solidFill>
                  <a:schemeClr val="accent1"/>
                </a:solidFill>
                <a:latin typeface="Calibri"/>
              </a:rPr>
              <a:t>*</a:t>
            </a:r>
            <a:r>
              <a:rPr lang="de-AT" sz="2200" dirty="0" smtClean="0">
                <a:solidFill>
                  <a:schemeClr val="accent1"/>
                </a:solidFill>
              </a:rPr>
              <a:t> Donauhafen</a:t>
            </a:r>
          </a:p>
          <a:p>
            <a:pPr lvl="1">
              <a:buFont typeface="Symbol" panose="05050102010706020507" pitchFamily="18" charset="2"/>
              <a:buChar char="-"/>
            </a:pPr>
            <a:r>
              <a:rPr lang="de-AT" dirty="0" smtClean="0">
                <a:solidFill>
                  <a:schemeClr val="accent1"/>
                </a:solidFill>
              </a:rPr>
              <a:t>Umschlag von rund 11,7 Mio. Tonnen an Gütern (2012)</a:t>
            </a:r>
          </a:p>
          <a:p>
            <a:pPr marL="274320" lvl="1" indent="0">
              <a:buNone/>
            </a:pPr>
            <a:endParaRPr lang="de-AT" sz="1000" dirty="0" smtClean="0">
              <a:solidFill>
                <a:schemeClr val="accent1"/>
              </a:solidFill>
            </a:endParaRPr>
          </a:p>
          <a:p>
            <a:r>
              <a:rPr lang="de-AT" sz="2200" dirty="0" smtClean="0">
                <a:solidFill>
                  <a:schemeClr val="accent1"/>
                </a:solidFill>
              </a:rPr>
              <a:t>Werkshafen der voestalpine größter</a:t>
            </a:r>
            <a:r>
              <a:rPr lang="de-AT" sz="2000" dirty="0" smtClean="0">
                <a:solidFill>
                  <a:schemeClr val="accent1"/>
                </a:solidFill>
              </a:rPr>
              <a:t>*</a:t>
            </a:r>
            <a:r>
              <a:rPr lang="de-AT" sz="2200" dirty="0" smtClean="0">
                <a:solidFill>
                  <a:schemeClr val="accent1"/>
                </a:solidFill>
              </a:rPr>
              <a:t> österreichischer Donauhafen</a:t>
            </a:r>
          </a:p>
          <a:p>
            <a:pPr lvl="1">
              <a:buFont typeface="Symbol" panose="05050102010706020507" pitchFamily="18" charset="2"/>
              <a:buChar char="-"/>
            </a:pPr>
            <a:r>
              <a:rPr lang="de-AT" sz="1800" dirty="0" smtClean="0">
                <a:solidFill>
                  <a:schemeClr val="accent1"/>
                </a:solidFill>
              </a:rPr>
              <a:t>Umschlag von rund 3,3 Mio. Tonnen an Gütern (2012)</a:t>
            </a:r>
          </a:p>
          <a:p>
            <a:pPr lvl="1">
              <a:buFont typeface="Symbol" panose="05050102010706020507" pitchFamily="18" charset="2"/>
              <a:buChar char="-"/>
            </a:pPr>
            <a:endParaRPr lang="de-AT" sz="1800" dirty="0">
              <a:solidFill>
                <a:schemeClr val="accent1"/>
              </a:solidFill>
            </a:endParaRPr>
          </a:p>
          <a:p>
            <a:pPr lvl="1">
              <a:buFont typeface="Symbol" panose="05050102010706020507" pitchFamily="18" charset="2"/>
              <a:buChar char="-"/>
            </a:pPr>
            <a:endParaRPr lang="de-AT" sz="1800" dirty="0" smtClean="0">
              <a:solidFill>
                <a:schemeClr val="accent1"/>
              </a:solidFill>
            </a:endParaRPr>
          </a:p>
          <a:p>
            <a:pPr marL="0" indent="0">
              <a:buNone/>
            </a:pPr>
            <a:r>
              <a:rPr lang="de-AT" sz="1400" dirty="0" smtClean="0">
                <a:solidFill>
                  <a:schemeClr val="accent1"/>
                </a:solidFill>
                <a:latin typeface="Calibri"/>
              </a:rPr>
              <a:t>*mengenmäßig an wasserseitig umgeschlagenen Gütern</a:t>
            </a:r>
            <a:endParaRPr lang="de-AT" sz="1400" dirty="0" smtClean="0">
              <a:solidFill>
                <a:schemeClr val="accent1"/>
              </a:solidFill>
            </a:endParaRPr>
          </a:p>
        </p:txBody>
      </p:sp>
      <p:sp>
        <p:nvSpPr>
          <p:cNvPr id="4" name="Date Placeholder 3"/>
          <p:cNvSpPr>
            <a:spLocks noGrp="1"/>
          </p:cNvSpPr>
          <p:nvPr>
            <p:ph type="dt" sz="half" idx="10"/>
          </p:nvPr>
        </p:nvSpPr>
        <p:spPr/>
        <p:txBody>
          <a:bodyPr/>
          <a:lstStyle/>
          <a:p>
            <a:fld id="{C3D77C34-6C44-4277-B246-65ADA1908AF9}"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spTree>
    <p:extLst>
      <p:ext uri="{BB962C8B-B14F-4D97-AF65-F5344CB8AC3E}">
        <p14:creationId xmlns:p14="http://schemas.microsoft.com/office/powerpoint/2010/main" val="188397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de-AT" b="1" dirty="0" smtClean="0">
                <a:solidFill>
                  <a:schemeClr val="accent1"/>
                </a:solidFill>
              </a:rPr>
              <a:t>Donauhäfen</a:t>
            </a:r>
            <a:endParaRPr lang="de-DE" b="1" dirty="0" smtClean="0">
              <a:solidFill>
                <a:schemeClr val="accent1"/>
              </a:solidFill>
            </a:endParaRPr>
          </a:p>
        </p:txBody>
      </p:sp>
      <p:sp>
        <p:nvSpPr>
          <p:cNvPr id="37892" name="Rectangle 3"/>
          <p:cNvSpPr>
            <a:spLocks noGrp="1" noChangeArrowheads="1"/>
          </p:cNvSpPr>
          <p:nvPr>
            <p:ph idx="1"/>
          </p:nvPr>
        </p:nvSpPr>
        <p:spPr/>
        <p:txBody>
          <a:bodyPr>
            <a:normAutofit/>
          </a:bodyPr>
          <a:lstStyle/>
          <a:p>
            <a:pPr eaLnBrk="1" hangingPunct="1"/>
            <a:endParaRPr lang="de-DE" sz="400" dirty="0" smtClean="0">
              <a:solidFill>
                <a:schemeClr val="accent1"/>
              </a:solidFill>
            </a:endParaRPr>
          </a:p>
          <a:p>
            <a:pPr eaLnBrk="1" hangingPunct="1"/>
            <a:r>
              <a:rPr lang="de-DE" dirty="0" smtClean="0">
                <a:solidFill>
                  <a:schemeClr val="accent1"/>
                </a:solidFill>
              </a:rPr>
              <a:t>rund 80 Häfen </a:t>
            </a:r>
            <a:r>
              <a:rPr lang="de-DE" dirty="0">
                <a:solidFill>
                  <a:schemeClr val="accent1"/>
                </a:solidFill>
              </a:rPr>
              <a:t/>
            </a:r>
            <a:br>
              <a:rPr lang="de-DE" dirty="0">
                <a:solidFill>
                  <a:schemeClr val="accent1"/>
                </a:solidFill>
              </a:rPr>
            </a:br>
            <a:r>
              <a:rPr lang="de-DE" dirty="0" smtClean="0">
                <a:solidFill>
                  <a:schemeClr val="accent1"/>
                </a:solidFill>
              </a:rPr>
              <a:t>entlang der Donau </a:t>
            </a:r>
          </a:p>
          <a:p>
            <a:pPr eaLnBrk="1" hangingPunct="1"/>
            <a:endParaRPr lang="de-DE" dirty="0">
              <a:solidFill>
                <a:schemeClr val="accent1"/>
              </a:solidFill>
            </a:endParaRPr>
          </a:p>
          <a:p>
            <a:pPr eaLnBrk="1" hangingPunct="1"/>
            <a:r>
              <a:rPr lang="de-DE" dirty="0" smtClean="0">
                <a:solidFill>
                  <a:schemeClr val="accent1"/>
                </a:solidFill>
              </a:rPr>
              <a:t>40 Häfen von  internationaler  </a:t>
            </a:r>
          </a:p>
          <a:p>
            <a:pPr marL="0" indent="0" eaLnBrk="1" hangingPunct="1">
              <a:buNone/>
            </a:pPr>
            <a:r>
              <a:rPr lang="de-DE" dirty="0">
                <a:solidFill>
                  <a:schemeClr val="accent1"/>
                </a:solidFill>
              </a:rPr>
              <a:t> </a:t>
            </a:r>
            <a:r>
              <a:rPr lang="de-DE" dirty="0" smtClean="0">
                <a:solidFill>
                  <a:schemeClr val="accent1"/>
                </a:solidFill>
              </a:rPr>
              <a:t> Bedeutung (= E-Hafen)</a:t>
            </a:r>
            <a:endParaRPr lang="de-AT" dirty="0" smtClean="0">
              <a:solidFill>
                <a:schemeClr val="accent1"/>
              </a:solidFill>
            </a:endParaRPr>
          </a:p>
          <a:p>
            <a:pPr eaLnBrk="1" hangingPunct="1"/>
            <a:endParaRPr lang="de-DE" dirty="0" smtClean="0">
              <a:solidFill>
                <a:schemeClr val="accent1"/>
              </a:solidFill>
            </a:endParaRPr>
          </a:p>
          <a:p>
            <a:r>
              <a:rPr lang="de-DE" dirty="0" smtClean="0">
                <a:solidFill>
                  <a:schemeClr val="accent1"/>
                </a:solidFill>
              </a:rPr>
              <a:t>Übersicht aller Donauhäfen</a:t>
            </a:r>
            <a:r>
              <a:rPr lang="de-DE" dirty="0">
                <a:solidFill>
                  <a:schemeClr val="accent1"/>
                </a:solidFill>
              </a:rPr>
              <a:t> </a:t>
            </a:r>
            <a:r>
              <a:rPr lang="de-DE" dirty="0" smtClean="0">
                <a:solidFill>
                  <a:schemeClr val="accent1"/>
                </a:solidFill>
              </a:rPr>
              <a:t>unter: </a:t>
            </a:r>
          </a:p>
          <a:p>
            <a:pPr marL="0" indent="0">
              <a:buNone/>
            </a:pPr>
            <a:r>
              <a:rPr lang="de-DE" dirty="0" smtClean="0">
                <a:solidFill>
                  <a:schemeClr val="accent1"/>
                </a:solidFill>
                <a:hlinkClick r:id="rId3"/>
              </a:rPr>
              <a:t>http</a:t>
            </a:r>
            <a:r>
              <a:rPr lang="de-DE" dirty="0">
                <a:solidFill>
                  <a:schemeClr val="accent1"/>
                </a:solidFill>
                <a:hlinkClick r:id="rId3"/>
              </a:rPr>
              <a:t>://</a:t>
            </a:r>
            <a:r>
              <a:rPr lang="de-DE" dirty="0" smtClean="0">
                <a:solidFill>
                  <a:schemeClr val="accent1"/>
                </a:solidFill>
                <a:hlinkClick r:id="rId3"/>
              </a:rPr>
              <a:t>www.danubeports.info/index.php</a:t>
            </a:r>
            <a:r>
              <a:rPr lang="de-DE" dirty="0" smtClean="0">
                <a:solidFill>
                  <a:schemeClr val="accent1"/>
                </a:solidFill>
              </a:rPr>
              <a:t> </a:t>
            </a:r>
          </a:p>
        </p:txBody>
      </p:sp>
      <p:sp>
        <p:nvSpPr>
          <p:cNvPr id="7"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pic>
        <p:nvPicPr>
          <p:cNvPr id="37893"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6330" y="4437112"/>
            <a:ext cx="2040166" cy="18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pic>
        <p:nvPicPr>
          <p:cNvPr id="409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1350" y="1916833"/>
            <a:ext cx="4385146" cy="228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8AFF3C60-68D3-41DE-B9F5-ADAC42AC9EDD}"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259570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body" idx="1"/>
          </p:nvPr>
        </p:nvSpPr>
        <p:spPr>
          <a:xfrm>
            <a:off x="457200" y="2307728"/>
            <a:ext cx="8229600" cy="4776192"/>
          </a:xfrm>
        </p:spPr>
        <p:txBody>
          <a:bodyPr/>
          <a:lstStyle/>
          <a:p>
            <a:pPr eaLnBrk="1" hangingPunct="1"/>
            <a:endParaRPr lang="de-AT" dirty="0" smtClean="0"/>
          </a:p>
        </p:txBody>
      </p:sp>
      <p:pic>
        <p:nvPicPr>
          <p:cNvPr id="30724" name="Picture 3" descr="obere_donau"/>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516558"/>
            <a:ext cx="9144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Oval 6"/>
          <p:cNvSpPr>
            <a:spLocks noChangeArrowheads="1"/>
          </p:cNvSpPr>
          <p:nvPr/>
        </p:nvSpPr>
        <p:spPr bwMode="auto">
          <a:xfrm>
            <a:off x="3276600" y="3388221"/>
            <a:ext cx="193431" cy="188913"/>
          </a:xfrm>
          <a:prstGeom prst="ellipse">
            <a:avLst/>
          </a:prstGeom>
          <a:solidFill>
            <a:schemeClr val="tx2"/>
          </a:solidFill>
          <a:ln w="9525">
            <a:solidFill>
              <a:schemeClr val="accent1"/>
            </a:solidFill>
            <a:round/>
            <a:headEnd/>
            <a:tailEnd/>
          </a:ln>
          <a:effectLst/>
          <a:extLst/>
        </p:spPr>
        <p:txBody>
          <a:bodyPr wrap="none" anchor="ctr"/>
          <a:lstStyle/>
          <a:p>
            <a:endParaRPr lang="de-AT" dirty="0"/>
          </a:p>
        </p:txBody>
      </p:sp>
      <p:sp>
        <p:nvSpPr>
          <p:cNvPr id="30728" name="Oval 7"/>
          <p:cNvSpPr>
            <a:spLocks noChangeArrowheads="1"/>
          </p:cNvSpPr>
          <p:nvPr/>
        </p:nvSpPr>
        <p:spPr bwMode="auto">
          <a:xfrm>
            <a:off x="3635620" y="3531096"/>
            <a:ext cx="193431" cy="188913"/>
          </a:xfrm>
          <a:prstGeom prst="ellipse">
            <a:avLst/>
          </a:prstGeom>
          <a:solidFill>
            <a:schemeClr val="tx2"/>
          </a:solidFill>
          <a:ln w="9525">
            <a:solidFill>
              <a:schemeClr val="accent1"/>
            </a:solidFill>
            <a:round/>
            <a:headEnd/>
            <a:tailEnd/>
          </a:ln>
          <a:effectLst/>
          <a:extLst/>
        </p:spPr>
        <p:txBody>
          <a:bodyPr wrap="none" anchor="ctr"/>
          <a:lstStyle/>
          <a:p>
            <a:endParaRPr lang="de-AT" dirty="0"/>
          </a:p>
        </p:txBody>
      </p:sp>
      <p:sp>
        <p:nvSpPr>
          <p:cNvPr id="30729" name="Oval 8"/>
          <p:cNvSpPr>
            <a:spLocks noChangeArrowheads="1"/>
          </p:cNvSpPr>
          <p:nvPr/>
        </p:nvSpPr>
        <p:spPr bwMode="auto">
          <a:xfrm>
            <a:off x="4566138" y="3131046"/>
            <a:ext cx="193431" cy="188913"/>
          </a:xfrm>
          <a:prstGeom prst="ellipse">
            <a:avLst/>
          </a:prstGeom>
          <a:solidFill>
            <a:schemeClr val="tx2"/>
          </a:solidFill>
          <a:ln w="9525">
            <a:solidFill>
              <a:schemeClr val="accent1"/>
            </a:solidFill>
            <a:round/>
            <a:headEnd/>
            <a:tailEnd/>
          </a:ln>
          <a:effectLst/>
          <a:extLst/>
        </p:spPr>
        <p:txBody>
          <a:bodyPr wrap="none" anchor="ctr"/>
          <a:lstStyle/>
          <a:p>
            <a:endParaRPr lang="de-AT" dirty="0"/>
          </a:p>
        </p:txBody>
      </p:sp>
      <p:sp>
        <p:nvSpPr>
          <p:cNvPr id="30730" name="Oval 9"/>
          <p:cNvSpPr>
            <a:spLocks noChangeArrowheads="1"/>
          </p:cNvSpPr>
          <p:nvPr/>
        </p:nvSpPr>
        <p:spPr bwMode="auto">
          <a:xfrm>
            <a:off x="5429250" y="3413621"/>
            <a:ext cx="193431" cy="188913"/>
          </a:xfrm>
          <a:prstGeom prst="ellipse">
            <a:avLst/>
          </a:prstGeom>
          <a:solidFill>
            <a:schemeClr val="tx2"/>
          </a:solidFill>
          <a:ln w="9525">
            <a:solidFill>
              <a:schemeClr val="accent1"/>
            </a:solidFill>
            <a:round/>
            <a:headEnd/>
            <a:tailEnd/>
          </a:ln>
          <a:effectLst/>
          <a:extLst/>
        </p:spPr>
        <p:txBody>
          <a:bodyPr wrap="none" anchor="ctr"/>
          <a:lstStyle/>
          <a:p>
            <a:endParaRPr lang="de-AT" dirty="0"/>
          </a:p>
        </p:txBody>
      </p:sp>
      <p:sp>
        <p:nvSpPr>
          <p:cNvPr id="30731" name="Oval 10"/>
          <p:cNvSpPr>
            <a:spLocks noChangeArrowheads="1"/>
          </p:cNvSpPr>
          <p:nvPr/>
        </p:nvSpPr>
        <p:spPr bwMode="auto">
          <a:xfrm>
            <a:off x="2772507" y="2811959"/>
            <a:ext cx="3383574" cy="1368425"/>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dirty="0"/>
          </a:p>
        </p:txBody>
      </p:sp>
      <p:sp>
        <p:nvSpPr>
          <p:cNvPr id="12" name="Rectangle 2"/>
          <p:cNvSpPr>
            <a:spLocks noGrp="1" noChangeArrowheads="1"/>
          </p:cNvSpPr>
          <p:nvPr>
            <p:ph type="title" idx="4294967295"/>
          </p:nvPr>
        </p:nvSpPr>
        <p:spPr>
          <a:xfrm>
            <a:off x="323528" y="621060"/>
            <a:ext cx="7916008" cy="647700"/>
          </a:xfrm>
        </p:spPr>
        <p:txBody>
          <a:bodyPr>
            <a:noAutofit/>
          </a:bodyPr>
          <a:lstStyle/>
          <a:p>
            <a:pPr eaLnBrk="1" hangingPunct="1"/>
            <a:r>
              <a:rPr lang="de-DE" b="1" dirty="0" smtClean="0">
                <a:solidFill>
                  <a:schemeClr val="accent1"/>
                </a:solidFill>
              </a:rPr>
              <a:t>Überblick über die </a:t>
            </a:r>
            <a:br>
              <a:rPr lang="de-DE" b="1" dirty="0" smtClean="0">
                <a:solidFill>
                  <a:schemeClr val="accent1"/>
                </a:solidFill>
              </a:rPr>
            </a:br>
            <a:r>
              <a:rPr lang="de-DE" b="1" dirty="0" smtClean="0">
                <a:solidFill>
                  <a:schemeClr val="accent1"/>
                </a:solidFill>
              </a:rPr>
              <a:t>österreichischen Donauhäfen</a:t>
            </a:r>
          </a:p>
        </p:txBody>
      </p:sp>
      <p:sp>
        <p:nvSpPr>
          <p:cNvPr id="2" name="Date Placeholder 1"/>
          <p:cNvSpPr>
            <a:spLocks noGrp="1"/>
          </p:cNvSpPr>
          <p:nvPr>
            <p:ph type="dt" sz="half" idx="10"/>
          </p:nvPr>
        </p:nvSpPr>
        <p:spPr/>
        <p:txBody>
          <a:bodyPr/>
          <a:lstStyle/>
          <a:p>
            <a:fld id="{9496AA8E-3F7B-4352-936A-C6F5E821183F}" type="datetime7">
              <a:rPr lang="de-AT" smtClean="0">
                <a:solidFill>
                  <a:prstClr val="white"/>
                </a:solidFill>
              </a:rPr>
              <a:t>Mai-14</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spTree>
    <p:extLst>
      <p:ext uri="{BB962C8B-B14F-4D97-AF65-F5344CB8AC3E}">
        <p14:creationId xmlns:p14="http://schemas.microsoft.com/office/powerpoint/2010/main" val="1265573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68924" y="260351"/>
            <a:ext cx="8064012" cy="1152525"/>
          </a:xfrm>
        </p:spPr>
        <p:txBody>
          <a:bodyPr>
            <a:normAutofit/>
          </a:bodyPr>
          <a:lstStyle/>
          <a:p>
            <a:pPr eaLnBrk="1" hangingPunct="1">
              <a:lnSpc>
                <a:spcPct val="80000"/>
              </a:lnSpc>
            </a:pPr>
            <a:r>
              <a:rPr lang="de-DE" b="1" dirty="0" smtClean="0">
                <a:solidFill>
                  <a:schemeClr val="accent1"/>
                </a:solidFill>
              </a:rPr>
              <a:t>Wasserseitiger Umschlag </a:t>
            </a:r>
            <a:br>
              <a:rPr lang="de-DE" b="1" dirty="0" smtClean="0">
                <a:solidFill>
                  <a:schemeClr val="accent1"/>
                </a:solidFill>
              </a:rPr>
            </a:br>
            <a:r>
              <a:rPr lang="de-DE" sz="2200" b="1" dirty="0" smtClean="0">
                <a:solidFill>
                  <a:schemeClr val="accent1"/>
                </a:solidFill>
              </a:rPr>
              <a:t>österr. Donauhäfen und Länden 2012</a:t>
            </a:r>
          </a:p>
        </p:txBody>
      </p:sp>
      <p:sp>
        <p:nvSpPr>
          <p:cNvPr id="31749" name="Text Box 4"/>
          <p:cNvSpPr txBox="1">
            <a:spLocks noChangeArrowheads="1"/>
          </p:cNvSpPr>
          <p:nvPr/>
        </p:nvSpPr>
        <p:spPr bwMode="auto">
          <a:xfrm>
            <a:off x="2987920" y="3213100"/>
            <a:ext cx="14390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spcBef>
                <a:spcPct val="50000"/>
              </a:spcBef>
            </a:pPr>
            <a:r>
              <a:rPr lang="de-AT" sz="2400" dirty="0">
                <a:solidFill>
                  <a:schemeClr val="bg1"/>
                </a:solidFill>
              </a:rPr>
              <a:t>Sonstige</a:t>
            </a:r>
          </a:p>
        </p:txBody>
      </p:sp>
      <p:sp>
        <p:nvSpPr>
          <p:cNvPr id="10"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11"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2050"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p:blipFill>
        <p:spPr bwMode="auto">
          <a:xfrm>
            <a:off x="467544" y="1689750"/>
            <a:ext cx="7372350" cy="483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364088" y="5661248"/>
            <a:ext cx="3779912" cy="954107"/>
          </a:xfrm>
          <a:prstGeom prst="rect">
            <a:avLst/>
          </a:prstGeom>
          <a:noFill/>
        </p:spPr>
        <p:txBody>
          <a:bodyPr wrap="square" rtlCol="0">
            <a:spAutoFit/>
          </a:bodyPr>
          <a:lstStyle/>
          <a:p>
            <a:r>
              <a:rPr lang="de-AT" sz="800" dirty="0">
                <a:solidFill>
                  <a:schemeClr val="accent1"/>
                </a:solidFill>
              </a:rPr>
              <a:t>1) Inklusive Wasserumschlag in der Halle der Industrie Logistik Linz GmbH</a:t>
            </a:r>
          </a:p>
          <a:p>
            <a:r>
              <a:rPr lang="de-AT" sz="800" dirty="0">
                <a:solidFill>
                  <a:schemeClr val="accent1"/>
                </a:solidFill>
              </a:rPr>
              <a:t>2) Für den Standort Linz sind die Umschlagszahlen des Handelshafens und Ölhafens zusammengefasst.</a:t>
            </a:r>
          </a:p>
          <a:p>
            <a:r>
              <a:rPr lang="de-AT" sz="800" dirty="0">
                <a:solidFill>
                  <a:schemeClr val="accent1"/>
                </a:solidFill>
              </a:rPr>
              <a:t>3) Für den Standort Wien sind die Umschlagszahlen der drei Häfen Freudenau, Albern und Ölhafen Lobau zusammengefasst.</a:t>
            </a:r>
          </a:p>
          <a:p>
            <a:r>
              <a:rPr lang="de-DE" sz="800" dirty="0">
                <a:solidFill>
                  <a:schemeClr val="accent1"/>
                </a:solidFill>
              </a:rPr>
              <a:t>4) Sonstige Häfen und Länden: Aschach, Wilhering, Schwerlasthafen Linz, Mauthausen, Wallsee, Ardagger, Ybbs, Pöchlarn, Pischelsdorf, Korneuburg, Bad Deutsch-Altenburg </a:t>
            </a:r>
          </a:p>
        </p:txBody>
      </p:sp>
      <p:sp>
        <p:nvSpPr>
          <p:cNvPr id="3" name="Date Placeholder 2"/>
          <p:cNvSpPr>
            <a:spLocks noGrp="1"/>
          </p:cNvSpPr>
          <p:nvPr>
            <p:ph type="dt" sz="half" idx="10"/>
          </p:nvPr>
        </p:nvSpPr>
        <p:spPr/>
        <p:txBody>
          <a:bodyPr/>
          <a:lstStyle/>
          <a:p>
            <a:fld id="{AC756E3B-BC54-4D35-A35F-C0562C5BF686}" type="datetime7">
              <a:rPr lang="de-AT"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37760427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Österreichische Donauhäfen</a:t>
            </a:r>
            <a:endParaRPr lang="de-AT" b="1" dirty="0">
              <a:solidFill>
                <a:schemeClr val="accent1"/>
              </a:solidFill>
            </a:endParaRPr>
          </a:p>
        </p:txBody>
      </p:sp>
      <p:sp>
        <p:nvSpPr>
          <p:cNvPr id="3" name="Content Placeholder 2"/>
          <p:cNvSpPr>
            <a:spLocks noGrp="1"/>
          </p:cNvSpPr>
          <p:nvPr>
            <p:ph idx="1"/>
          </p:nvPr>
        </p:nvSpPr>
        <p:spPr/>
        <p:txBody>
          <a:bodyPr>
            <a:normAutofit/>
          </a:bodyPr>
          <a:lstStyle/>
          <a:p>
            <a:endParaRPr lang="de-AT" sz="400" b="1" dirty="0" smtClean="0">
              <a:solidFill>
                <a:schemeClr val="accent1"/>
              </a:solidFill>
            </a:endParaRPr>
          </a:p>
          <a:p>
            <a:r>
              <a:rPr lang="de-AT" b="1" dirty="0" smtClean="0">
                <a:solidFill>
                  <a:schemeClr val="accent1"/>
                </a:solidFill>
              </a:rPr>
              <a:t>Hafen Linz</a:t>
            </a:r>
          </a:p>
          <a:p>
            <a:pPr lvl="1">
              <a:buFont typeface="Symbol" panose="05050102010706020507" pitchFamily="18" charset="2"/>
              <a:buChar char="-"/>
            </a:pPr>
            <a:r>
              <a:rPr lang="de-AT" dirty="0" smtClean="0">
                <a:solidFill>
                  <a:schemeClr val="accent1"/>
                </a:solidFill>
              </a:rPr>
              <a:t> Handels- und Tankhafen &amp; voestalpine </a:t>
            </a:r>
          </a:p>
          <a:p>
            <a:pPr lvl="1">
              <a:buFont typeface="Symbol" panose="05050102010706020507" pitchFamily="18" charset="2"/>
              <a:buChar char="-"/>
            </a:pPr>
            <a:r>
              <a:rPr lang="de-AT" dirty="0" smtClean="0">
                <a:solidFill>
                  <a:schemeClr val="accent1"/>
                </a:solidFill>
              </a:rPr>
              <a:t>Gesamtumschlag von 5,3 Mio</a:t>
            </a:r>
            <a:r>
              <a:rPr lang="de-AT" dirty="0">
                <a:solidFill>
                  <a:schemeClr val="accent1"/>
                </a:solidFill>
              </a:rPr>
              <a:t>.</a:t>
            </a:r>
            <a:r>
              <a:rPr lang="de-AT" dirty="0" smtClean="0">
                <a:solidFill>
                  <a:schemeClr val="accent1"/>
                </a:solidFill>
              </a:rPr>
              <a:t> t an Güter (2012)</a:t>
            </a:r>
            <a:endParaRPr lang="de-AT" dirty="0">
              <a:solidFill>
                <a:schemeClr val="accent1"/>
              </a:solidFill>
            </a:endParaRPr>
          </a:p>
          <a:p>
            <a:pPr marL="0" indent="0">
              <a:buNone/>
            </a:pPr>
            <a:endParaRPr lang="de-AT" sz="1200" dirty="0" smtClean="0">
              <a:solidFill>
                <a:schemeClr val="accent1"/>
              </a:solidFill>
            </a:endParaRPr>
          </a:p>
          <a:p>
            <a:pPr marL="0" indent="0">
              <a:buNone/>
            </a:pPr>
            <a:endParaRPr lang="de-AT" sz="1200" dirty="0">
              <a:solidFill>
                <a:schemeClr val="accent1"/>
              </a:solidFill>
            </a:endParaRPr>
          </a:p>
          <a:p>
            <a:r>
              <a:rPr lang="de-AT" dirty="0" smtClean="0">
                <a:solidFill>
                  <a:schemeClr val="accent1"/>
                </a:solidFill>
              </a:rPr>
              <a:t> </a:t>
            </a:r>
            <a:r>
              <a:rPr lang="de-AT" b="1" dirty="0" smtClean="0">
                <a:solidFill>
                  <a:schemeClr val="accent1"/>
                </a:solidFill>
              </a:rPr>
              <a:t>Ennshafen</a:t>
            </a:r>
            <a:r>
              <a:rPr lang="de-AT" dirty="0" smtClean="0">
                <a:solidFill>
                  <a:schemeClr val="accent1"/>
                </a:solidFill>
              </a:rPr>
              <a:t> </a:t>
            </a:r>
          </a:p>
          <a:p>
            <a:pPr lvl="1">
              <a:buFont typeface="Symbol" panose="05050102010706020507" pitchFamily="18" charset="2"/>
              <a:buChar char="-"/>
            </a:pPr>
            <a:r>
              <a:rPr lang="de-AT" dirty="0" smtClean="0">
                <a:solidFill>
                  <a:schemeClr val="accent1"/>
                </a:solidFill>
              </a:rPr>
              <a:t>&gt; 350 ha Fläche</a:t>
            </a:r>
          </a:p>
          <a:p>
            <a:pPr lvl="1">
              <a:buFont typeface="Symbol" panose="05050102010706020507" pitchFamily="18" charset="2"/>
              <a:buChar char="-"/>
            </a:pPr>
            <a:r>
              <a:rPr lang="de-AT" dirty="0" smtClean="0">
                <a:solidFill>
                  <a:schemeClr val="accent1"/>
                </a:solidFill>
              </a:rPr>
              <a:t>1.600 Mitarbeiter bei allen angesiedelten Betrieben </a:t>
            </a:r>
          </a:p>
          <a:p>
            <a:pPr marL="0" indent="0">
              <a:buNone/>
            </a:pPr>
            <a:endParaRPr lang="de-AT" sz="1200" dirty="0" smtClean="0">
              <a:solidFill>
                <a:schemeClr val="accent1"/>
              </a:solidFill>
            </a:endParaRPr>
          </a:p>
          <a:p>
            <a:pPr marL="0" indent="0">
              <a:buNone/>
            </a:pPr>
            <a:endParaRPr lang="de-AT" dirty="0">
              <a:solidFill>
                <a:schemeClr val="accent1"/>
              </a:solidFill>
            </a:endParaRPr>
          </a:p>
          <a:p>
            <a:r>
              <a:rPr lang="de-AT" b="1" dirty="0" smtClean="0">
                <a:solidFill>
                  <a:schemeClr val="accent1"/>
                </a:solidFill>
              </a:rPr>
              <a:t>Hafen Krems</a:t>
            </a:r>
          </a:p>
          <a:p>
            <a:pPr lvl="1">
              <a:buFont typeface="Symbol" panose="05050102010706020507" pitchFamily="18" charset="2"/>
              <a:buChar char="-"/>
            </a:pPr>
            <a:r>
              <a:rPr lang="de-AT" dirty="0" smtClean="0">
                <a:solidFill>
                  <a:schemeClr val="accent1"/>
                </a:solidFill>
              </a:rPr>
              <a:t>Gesamtkaimauer 1.560 m</a:t>
            </a:r>
          </a:p>
          <a:p>
            <a:endParaRPr lang="de-AT" dirty="0" smtClean="0"/>
          </a:p>
          <a:p>
            <a:endParaRPr lang="de-AT" sz="1200" dirty="0"/>
          </a:p>
          <a:p>
            <a:pPr lvl="1"/>
            <a:endParaRPr lang="de-AT" dirty="0" smtClean="0"/>
          </a:p>
          <a:p>
            <a:pPr marL="0" indent="0">
              <a:buNone/>
            </a:pPr>
            <a:endParaRPr lang="de-AT" dirty="0" smtClean="0"/>
          </a:p>
          <a:p>
            <a:endParaRPr lang="de-AT" dirty="0"/>
          </a:p>
          <a:p>
            <a:endParaRPr lang="de-AT" dirty="0" smtClean="0"/>
          </a:p>
          <a:p>
            <a:endParaRPr lang="de-AT" dirty="0" smtClean="0"/>
          </a:p>
          <a:p>
            <a:endParaRPr lang="de-AT" dirty="0"/>
          </a:p>
          <a:p>
            <a:endParaRPr lang="de-AT" dirty="0" smtClean="0"/>
          </a:p>
          <a:p>
            <a:endParaRPr lang="de-AT" dirty="0"/>
          </a:p>
        </p:txBody>
      </p:sp>
      <p:sp>
        <p:nvSpPr>
          <p:cNvPr id="4" name="Date Placeholder 3"/>
          <p:cNvSpPr>
            <a:spLocks noGrp="1"/>
          </p:cNvSpPr>
          <p:nvPr>
            <p:ph type="dt" sz="half" idx="10"/>
          </p:nvPr>
        </p:nvSpPr>
        <p:spPr/>
        <p:txBody>
          <a:bodyPr/>
          <a:lstStyle/>
          <a:p>
            <a:fld id="{59EA467A-8B90-47B7-A332-C2B96F6F1E6F}"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36853" y="1752185"/>
            <a:ext cx="2512710" cy="131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nn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36853" y="3304384"/>
            <a:ext cx="2540599" cy="142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36853" y="4919238"/>
            <a:ext cx="2516597" cy="153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7"/>
          <p:cNvSpPr>
            <a:spLocks noChangeArrowheads="1"/>
          </p:cNvSpPr>
          <p:nvPr/>
        </p:nvSpPr>
        <p:spPr bwMode="auto">
          <a:xfrm>
            <a:off x="8386562" y="3055027"/>
            <a:ext cx="7574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smtClean="0">
                <a:solidFill>
                  <a:schemeClr val="accent1"/>
                </a:solidFill>
              </a:rPr>
              <a:t>Foto: </a:t>
            </a:r>
            <a:r>
              <a:rPr lang="de-DE" sz="800" dirty="0">
                <a:solidFill>
                  <a:schemeClr val="accent1"/>
                </a:solidFill>
              </a:rPr>
              <a:t>Linz AG</a:t>
            </a:r>
          </a:p>
        </p:txBody>
      </p:sp>
      <p:sp>
        <p:nvSpPr>
          <p:cNvPr id="14" name="Rectangle 4"/>
          <p:cNvSpPr>
            <a:spLocks noChangeArrowheads="1"/>
          </p:cNvSpPr>
          <p:nvPr/>
        </p:nvSpPr>
        <p:spPr bwMode="auto">
          <a:xfrm>
            <a:off x="8333110" y="4703028"/>
            <a:ext cx="8643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chemeClr val="accent1"/>
                </a:solidFill>
              </a:rPr>
              <a:t>Foto: Ennshafen</a:t>
            </a:r>
          </a:p>
        </p:txBody>
      </p:sp>
      <p:sp>
        <p:nvSpPr>
          <p:cNvPr id="15" name="Rectangle 4"/>
          <p:cNvSpPr>
            <a:spLocks noChangeArrowheads="1"/>
          </p:cNvSpPr>
          <p:nvPr/>
        </p:nvSpPr>
        <p:spPr bwMode="auto">
          <a:xfrm>
            <a:off x="7626591" y="6445046"/>
            <a:ext cx="15424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chemeClr val="accent1"/>
                </a:solidFill>
              </a:rPr>
              <a:t>Foto: Mierka Donauhafen Krems</a:t>
            </a:r>
          </a:p>
        </p:txBody>
      </p:sp>
    </p:spTree>
    <p:extLst>
      <p:ext uri="{BB962C8B-B14F-4D97-AF65-F5344CB8AC3E}">
        <p14:creationId xmlns:p14="http://schemas.microsoft.com/office/powerpoint/2010/main" val="871628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rPr>
              <a:t>Österreichische Donauhäfen</a:t>
            </a:r>
            <a:endParaRPr lang="de-AT" dirty="0"/>
          </a:p>
        </p:txBody>
      </p:sp>
      <p:sp>
        <p:nvSpPr>
          <p:cNvPr id="3" name="Content Placeholder 2"/>
          <p:cNvSpPr>
            <a:spLocks noGrp="1"/>
          </p:cNvSpPr>
          <p:nvPr>
            <p:ph idx="1"/>
          </p:nvPr>
        </p:nvSpPr>
        <p:spPr>
          <a:xfrm>
            <a:off x="457200" y="1700808"/>
            <a:ext cx="8229600" cy="4923652"/>
          </a:xfrm>
        </p:spPr>
        <p:txBody>
          <a:bodyPr>
            <a:normAutofit/>
          </a:bodyPr>
          <a:lstStyle/>
          <a:p>
            <a:endParaRPr lang="de-AT" sz="400" b="1" dirty="0" smtClean="0">
              <a:solidFill>
                <a:schemeClr val="accent1"/>
              </a:solidFill>
            </a:endParaRPr>
          </a:p>
          <a:p>
            <a:r>
              <a:rPr lang="de-AT" b="1" dirty="0" smtClean="0">
                <a:solidFill>
                  <a:schemeClr val="accent1"/>
                </a:solidFill>
              </a:rPr>
              <a:t>Hafen Wien</a:t>
            </a:r>
          </a:p>
          <a:p>
            <a:endParaRPr lang="de-AT" sz="1000" dirty="0">
              <a:solidFill>
                <a:schemeClr val="accent1"/>
              </a:solidFill>
            </a:endParaRPr>
          </a:p>
          <a:p>
            <a:pPr>
              <a:buFont typeface="Symbol" panose="05050102010706020507" pitchFamily="18" charset="2"/>
              <a:buChar char="-"/>
            </a:pPr>
            <a:r>
              <a:rPr lang="de-AT" dirty="0">
                <a:solidFill>
                  <a:schemeClr val="accent1"/>
                </a:solidFill>
              </a:rPr>
              <a:t>Ölhafen </a:t>
            </a:r>
            <a:r>
              <a:rPr lang="de-AT" dirty="0" smtClean="0">
                <a:solidFill>
                  <a:schemeClr val="accent1"/>
                </a:solidFill>
              </a:rPr>
              <a:t>Lobau</a:t>
            </a:r>
          </a:p>
          <a:p>
            <a:pPr lvl="2">
              <a:buFont typeface="Wingdings" panose="05000000000000000000" pitchFamily="2" charset="2"/>
              <a:buChar char="Ø"/>
            </a:pPr>
            <a:r>
              <a:rPr lang="de-AT" dirty="0" smtClean="0">
                <a:solidFill>
                  <a:schemeClr val="accent1"/>
                </a:solidFill>
              </a:rPr>
              <a:t>1.000 </a:t>
            </a:r>
            <a:r>
              <a:rPr lang="de-AT" dirty="0">
                <a:solidFill>
                  <a:schemeClr val="accent1"/>
                </a:solidFill>
              </a:rPr>
              <a:t>Tankschiffe/ Jahr</a:t>
            </a:r>
          </a:p>
          <a:p>
            <a:pPr lvl="2">
              <a:buFont typeface="Wingdings" panose="05000000000000000000" pitchFamily="2" charset="2"/>
              <a:buChar char="Ø"/>
            </a:pPr>
            <a:r>
              <a:rPr lang="de-AT" dirty="0" smtClean="0">
                <a:solidFill>
                  <a:schemeClr val="accent1"/>
                </a:solidFill>
              </a:rPr>
              <a:t>1 Mio</a:t>
            </a:r>
            <a:r>
              <a:rPr lang="de-AT" dirty="0">
                <a:solidFill>
                  <a:schemeClr val="accent1"/>
                </a:solidFill>
              </a:rPr>
              <a:t>. t/Jahr an Mineralölprodukten</a:t>
            </a:r>
            <a:endParaRPr lang="de-AT" dirty="0" smtClean="0">
              <a:solidFill>
                <a:schemeClr val="accent1"/>
              </a:solidFill>
            </a:endParaRPr>
          </a:p>
          <a:p>
            <a:pPr lvl="2">
              <a:buFont typeface="Symbol" panose="05050102010706020507" pitchFamily="18" charset="2"/>
              <a:buChar char="-"/>
            </a:pPr>
            <a:endParaRPr lang="de-AT" sz="1000" dirty="0">
              <a:solidFill>
                <a:schemeClr val="accent1"/>
              </a:solidFill>
            </a:endParaRPr>
          </a:p>
          <a:p>
            <a:pPr>
              <a:buFont typeface="Symbol" panose="05050102010706020507" pitchFamily="18" charset="2"/>
              <a:buChar char="-"/>
            </a:pPr>
            <a:r>
              <a:rPr lang="de-AT" dirty="0">
                <a:solidFill>
                  <a:schemeClr val="accent1"/>
                </a:solidFill>
              </a:rPr>
              <a:t>Containerhafen Freudenau </a:t>
            </a:r>
            <a:endParaRPr lang="de-AT" dirty="0" smtClean="0">
              <a:solidFill>
                <a:schemeClr val="accent1"/>
              </a:solidFill>
            </a:endParaRPr>
          </a:p>
          <a:p>
            <a:pPr lvl="2">
              <a:buFont typeface="Wingdings" panose="05000000000000000000" pitchFamily="2" charset="2"/>
              <a:buChar char="Ø"/>
            </a:pPr>
            <a:r>
              <a:rPr lang="de-AT" dirty="0" smtClean="0">
                <a:solidFill>
                  <a:schemeClr val="accent1"/>
                </a:solidFill>
              </a:rPr>
              <a:t>300.000 Containereinheiten/Jahr</a:t>
            </a:r>
            <a:r>
              <a:rPr lang="de-AT" dirty="0" smtClean="0"/>
              <a:t>*</a:t>
            </a:r>
            <a:r>
              <a:rPr lang="de-AT" dirty="0">
                <a:solidFill>
                  <a:schemeClr val="accent1"/>
                </a:solidFill>
              </a:rPr>
              <a:t>	</a:t>
            </a:r>
            <a:endParaRPr lang="de-AT" dirty="0" smtClean="0">
              <a:solidFill>
                <a:schemeClr val="accent1"/>
              </a:solidFill>
            </a:endParaRPr>
          </a:p>
          <a:p>
            <a:pPr lvl="2">
              <a:buFont typeface="Wingdings" panose="05000000000000000000" pitchFamily="2" charset="2"/>
              <a:buChar char="Ø"/>
            </a:pPr>
            <a:r>
              <a:rPr lang="de-AT" dirty="0" smtClean="0">
                <a:solidFill>
                  <a:schemeClr val="accent1"/>
                </a:solidFill>
              </a:rPr>
              <a:t>70.000 Neuwagen/ Jahr</a:t>
            </a:r>
            <a:r>
              <a:rPr lang="de-AT" dirty="0" smtClean="0"/>
              <a:t>*</a:t>
            </a:r>
            <a:endParaRPr lang="de-AT" dirty="0">
              <a:solidFill>
                <a:schemeClr val="accent1"/>
              </a:solidFill>
            </a:endParaRPr>
          </a:p>
          <a:p>
            <a:pPr marL="548640" lvl="2" indent="0">
              <a:buNone/>
            </a:pPr>
            <a:endParaRPr lang="de-AT" sz="1000" dirty="0">
              <a:solidFill>
                <a:schemeClr val="accent1"/>
              </a:solidFill>
            </a:endParaRPr>
          </a:p>
          <a:p>
            <a:pPr>
              <a:buFont typeface="Symbol" panose="05050102010706020507" pitchFamily="18" charset="2"/>
              <a:buChar char="-"/>
            </a:pPr>
            <a:r>
              <a:rPr lang="de-AT" dirty="0">
                <a:solidFill>
                  <a:schemeClr val="accent1"/>
                </a:solidFill>
              </a:rPr>
              <a:t>Hafen Albern </a:t>
            </a:r>
          </a:p>
          <a:p>
            <a:pPr lvl="2">
              <a:buFont typeface="Wingdings" panose="05000000000000000000" pitchFamily="2" charset="2"/>
              <a:buChar char="Ø"/>
            </a:pPr>
            <a:r>
              <a:rPr lang="de-AT" dirty="0">
                <a:solidFill>
                  <a:schemeClr val="accent1"/>
                </a:solidFill>
              </a:rPr>
              <a:t>   </a:t>
            </a:r>
            <a:r>
              <a:rPr lang="de-AT" dirty="0" smtClean="0">
                <a:solidFill>
                  <a:schemeClr val="accent1"/>
                </a:solidFill>
              </a:rPr>
              <a:t>für Baustoffe</a:t>
            </a:r>
            <a:r>
              <a:rPr lang="de-AT" dirty="0">
                <a:solidFill>
                  <a:schemeClr val="accent1"/>
                </a:solidFill>
              </a:rPr>
              <a:t>, </a:t>
            </a:r>
            <a:r>
              <a:rPr lang="de-AT" dirty="0" smtClean="0">
                <a:solidFill>
                  <a:schemeClr val="accent1"/>
                </a:solidFill>
              </a:rPr>
              <a:t>Stahlerzeugnisse und</a:t>
            </a:r>
          </a:p>
          <a:p>
            <a:pPr marL="548640" lvl="2" indent="0">
              <a:buNone/>
            </a:pPr>
            <a:r>
              <a:rPr lang="de-AT" dirty="0">
                <a:solidFill>
                  <a:schemeClr val="accent1"/>
                </a:solidFill>
              </a:rPr>
              <a:t> </a:t>
            </a:r>
            <a:r>
              <a:rPr lang="de-AT" dirty="0" smtClean="0">
                <a:solidFill>
                  <a:schemeClr val="accent1"/>
                </a:solidFill>
              </a:rPr>
              <a:t>      landwirtschaftliche Produkte</a:t>
            </a:r>
          </a:p>
          <a:p>
            <a:pPr marL="548640" lvl="2" indent="0">
              <a:buNone/>
            </a:pPr>
            <a:endParaRPr lang="de-AT" sz="1000" dirty="0">
              <a:solidFill>
                <a:schemeClr val="accent1"/>
              </a:solidFill>
            </a:endParaRPr>
          </a:p>
          <a:p>
            <a:pPr marL="0" indent="0">
              <a:buNone/>
            </a:pPr>
            <a:r>
              <a:rPr lang="de-AT" sz="1200" dirty="0" smtClean="0">
                <a:solidFill>
                  <a:schemeClr val="accent1"/>
                </a:solidFill>
              </a:rPr>
              <a:t>*gesamter wasser- und landseitiger Umschlag</a:t>
            </a:r>
            <a:endParaRPr lang="de-AT" sz="1200" dirty="0">
              <a:solidFill>
                <a:schemeClr val="accent1"/>
              </a:solidFill>
            </a:endParaRPr>
          </a:p>
        </p:txBody>
      </p:sp>
      <p:sp>
        <p:nvSpPr>
          <p:cNvPr id="4" name="Date Placeholder 3"/>
          <p:cNvSpPr>
            <a:spLocks noGrp="1"/>
          </p:cNvSpPr>
          <p:nvPr>
            <p:ph type="dt" sz="half" idx="10"/>
          </p:nvPr>
        </p:nvSpPr>
        <p:spPr/>
        <p:txBody>
          <a:bodyPr/>
          <a:lstStyle/>
          <a:p>
            <a:fld id="{C74AA15C-3F42-4D60-963C-3969C4A7FD25}"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pic>
        <p:nvPicPr>
          <p:cNvPr id="6" name="Picture 3" descr="Hafen Freudenau2 Fotocredit Wiener Hafen ww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3429000"/>
            <a:ext cx="1835696" cy="14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afen Lobau Fotocredit Wiener Hafen ww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8304" y="1916832"/>
            <a:ext cx="1835696" cy="131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afen Albern Fotocredit Wiener Hafen www"/>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08304" y="5059660"/>
            <a:ext cx="1863757" cy="13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226152" y="6409016"/>
            <a:ext cx="9589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a:solidFill>
                  <a:schemeClr val="accent1"/>
                </a:solidFill>
              </a:rPr>
              <a:t>Fotos: Hafen Wien</a:t>
            </a:r>
          </a:p>
        </p:txBody>
      </p:sp>
    </p:spTree>
    <p:extLst>
      <p:ext uri="{BB962C8B-B14F-4D97-AF65-F5344CB8AC3E}">
        <p14:creationId xmlns:p14="http://schemas.microsoft.com/office/powerpoint/2010/main" val="148386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Häfen als Logistikdienstleister</a:t>
            </a:r>
            <a:endParaRPr lang="de-AT" b="1" dirty="0">
              <a:solidFill>
                <a:schemeClr val="accent1"/>
              </a:solidFill>
            </a:endParaRPr>
          </a:p>
        </p:txBody>
      </p:sp>
      <p:sp>
        <p:nvSpPr>
          <p:cNvPr id="3" name="Content Placeholder 2"/>
          <p:cNvSpPr>
            <a:spLocks noGrp="1"/>
          </p:cNvSpPr>
          <p:nvPr>
            <p:ph idx="1"/>
          </p:nvPr>
        </p:nvSpPr>
        <p:spPr/>
        <p:txBody>
          <a:bodyPr/>
          <a:lstStyle/>
          <a:p>
            <a:endParaRPr lang="de-AT" sz="400" dirty="0" smtClean="0">
              <a:solidFill>
                <a:schemeClr val="accent1"/>
              </a:solidFill>
            </a:endParaRPr>
          </a:p>
          <a:p>
            <a:r>
              <a:rPr lang="de-AT" dirty="0" smtClean="0">
                <a:solidFill>
                  <a:schemeClr val="accent1"/>
                </a:solidFill>
              </a:rPr>
              <a:t>verbinden Verkehrsträger (Straße, Schiene, Wasserstraße)</a:t>
            </a:r>
          </a:p>
          <a:p>
            <a:endParaRPr lang="de-AT" dirty="0" smtClean="0">
              <a:solidFill>
                <a:schemeClr val="accent1"/>
              </a:solidFill>
            </a:endParaRPr>
          </a:p>
          <a:p>
            <a:r>
              <a:rPr lang="de-AT" dirty="0" smtClean="0">
                <a:solidFill>
                  <a:schemeClr val="accent1"/>
                </a:solidFill>
              </a:rPr>
              <a:t>Dienstleister für Umschlag, Lagerung und Logistik</a:t>
            </a:r>
          </a:p>
          <a:p>
            <a:endParaRPr lang="de-AT" dirty="0" smtClean="0">
              <a:solidFill>
                <a:schemeClr val="accent1"/>
              </a:solidFill>
            </a:endParaRPr>
          </a:p>
          <a:p>
            <a:r>
              <a:rPr lang="de-AT" dirty="0" smtClean="0">
                <a:solidFill>
                  <a:schemeClr val="accent1"/>
                </a:solidFill>
              </a:rPr>
              <a:t>logistische Mehrwertleistungen:</a:t>
            </a: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Verpacken</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Stuffing und Stripping </a:t>
            </a:r>
          </a:p>
          <a:p>
            <a:pPr marL="274320" lvl="1" indent="0">
              <a:buNone/>
            </a:pPr>
            <a:r>
              <a:rPr lang="de-AT" dirty="0">
                <a:solidFill>
                  <a:schemeClr val="accent1"/>
                </a:solidFill>
              </a:rPr>
              <a:t> </a:t>
            </a:r>
            <a:r>
              <a:rPr lang="de-AT" dirty="0" smtClean="0">
                <a:solidFill>
                  <a:schemeClr val="accent1"/>
                </a:solidFill>
              </a:rPr>
              <a:t>  (be- und entladen) von Containern</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Qualitätskontrolle</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sanitäre Überprüfung</a:t>
            </a:r>
          </a:p>
          <a:p>
            <a:endParaRPr lang="de-AT" dirty="0" smtClean="0"/>
          </a:p>
        </p:txBody>
      </p:sp>
      <p:sp>
        <p:nvSpPr>
          <p:cNvPr id="4" name="Date Placeholder 3"/>
          <p:cNvSpPr>
            <a:spLocks noGrp="1"/>
          </p:cNvSpPr>
          <p:nvPr>
            <p:ph type="dt" sz="half" idx="10"/>
          </p:nvPr>
        </p:nvSpPr>
        <p:spPr/>
        <p:txBody>
          <a:bodyPr/>
          <a:lstStyle/>
          <a:p>
            <a:fld id="{57261974-EF31-4AF7-9574-5FDA564EED78}" type="datetime7">
              <a:rPr lang="de-AT"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pic>
        <p:nvPicPr>
          <p:cNvPr id="6" name="Picture 5"/>
          <p:cNvPicPr/>
          <p:nvPr/>
        </p:nvPicPr>
        <p:blipFill rotWithShape="1">
          <a:blip r:embed="rId3" cstate="screen">
            <a:extLst>
              <a:ext uri="{28A0092B-C50C-407E-A947-70E740481C1C}">
                <a14:useLocalDpi xmlns:a14="http://schemas.microsoft.com/office/drawing/2010/main"/>
              </a:ext>
            </a:extLst>
          </a:blip>
          <a:srcRect/>
          <a:stretch/>
        </p:blipFill>
        <p:spPr bwMode="auto">
          <a:xfrm>
            <a:off x="4727417" y="3356992"/>
            <a:ext cx="4427984" cy="2996024"/>
          </a:xfrm>
          <a:prstGeom prst="rect">
            <a:avLst/>
          </a:prstGeom>
          <a:ln>
            <a:noFill/>
          </a:ln>
          <a:extLst>
            <a:ext uri="{53640926-AAD7-44D8-BBD7-CCE9431645EC}">
              <a14:shadowObscured xmlns:a14="http://schemas.microsoft.com/office/drawing/2010/main"/>
            </a:ext>
          </a:extLst>
        </p:spPr>
      </p:pic>
      <p:sp>
        <p:nvSpPr>
          <p:cNvPr id="7" name="Text Box 6"/>
          <p:cNvSpPr txBox="1">
            <a:spLocks noChangeArrowheads="1"/>
          </p:cNvSpPr>
          <p:nvPr/>
        </p:nvSpPr>
        <p:spPr bwMode="auto">
          <a:xfrm>
            <a:off x="6804248" y="6245294"/>
            <a:ext cx="10801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de-AT" sz="800" dirty="0" smtClean="0">
                <a:solidFill>
                  <a:schemeClr val="accent1"/>
                </a:solidFill>
                <a:latin typeface="+mn-lt"/>
              </a:rPr>
              <a:t>Quelle: via donau</a:t>
            </a:r>
            <a:endParaRPr lang="de-DE" sz="800" dirty="0">
              <a:solidFill>
                <a:schemeClr val="accent1"/>
              </a:solidFill>
              <a:latin typeface="+mn-lt"/>
            </a:endParaRPr>
          </a:p>
        </p:txBody>
      </p:sp>
    </p:spTree>
    <p:extLst>
      <p:ext uri="{BB962C8B-B14F-4D97-AF65-F5344CB8AC3E}">
        <p14:creationId xmlns:p14="http://schemas.microsoft.com/office/powerpoint/2010/main" val="37524058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1">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2253</Words>
  <Application>Microsoft Office PowerPoint</Application>
  <PresentationFormat>Diavoorstelling (4:3)</PresentationFormat>
  <Paragraphs>388</Paragraphs>
  <Slides>18</Slides>
  <Notes>16</Notes>
  <HiddenSlides>0</HiddenSlides>
  <MMClips>0</MMClips>
  <ScaleCrop>false</ScaleCrop>
  <HeadingPairs>
    <vt:vector size="4" baseType="variant">
      <vt:variant>
        <vt:lpstr>Thema</vt:lpstr>
      </vt:variant>
      <vt:variant>
        <vt:i4>2</vt:i4>
      </vt:variant>
      <vt:variant>
        <vt:lpstr>Diatitels</vt:lpstr>
      </vt:variant>
      <vt:variant>
        <vt:i4>18</vt:i4>
      </vt:variant>
    </vt:vector>
  </HeadingPairs>
  <TitlesOfParts>
    <vt:vector size="20" baseType="lpstr">
      <vt:lpstr>Custom Design</vt:lpstr>
      <vt:lpstr>1_Clarity</vt:lpstr>
      <vt:lpstr>Häfen </vt:lpstr>
      <vt:lpstr>Definition</vt:lpstr>
      <vt:lpstr>Häfen  im Rhein-Main-Donau-Korridor</vt:lpstr>
      <vt:lpstr>Donauhäfen</vt:lpstr>
      <vt:lpstr>Überblick über die  österreichischen Donauhäfen</vt:lpstr>
      <vt:lpstr>Wasserseitiger Umschlag  österr. Donauhäfen und Länden 2012</vt:lpstr>
      <vt:lpstr>Österreichische Donauhäfen</vt:lpstr>
      <vt:lpstr>Österreichische Donauhäfen</vt:lpstr>
      <vt:lpstr>Häfen als Logistikdienstleister</vt:lpstr>
      <vt:lpstr>Grundstruktur eines Hafens</vt:lpstr>
      <vt:lpstr>Leistungsfähigkeit der Kräne</vt:lpstr>
      <vt:lpstr>Arten von Kränen</vt:lpstr>
      <vt:lpstr>sonstige Umschlagsarten</vt:lpstr>
      <vt:lpstr>sonstige Umschlagsarten</vt:lpstr>
      <vt:lpstr>Entwicklungstrends</vt:lpstr>
      <vt:lpstr>Videoempfehlung</vt:lpstr>
      <vt:lpstr>Quellenverzeichnis</vt:lpstr>
      <vt:lpstr>Kontaktdaten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Systeembeheer</cp:lastModifiedBy>
  <cp:revision>195</cp:revision>
  <cp:lastPrinted>2013-04-09T11:49:52Z</cp:lastPrinted>
  <dcterms:created xsi:type="dcterms:W3CDTF">2012-09-17T08:31:25Z</dcterms:created>
  <dcterms:modified xsi:type="dcterms:W3CDTF">2014-05-11T15:27:59Z</dcterms:modified>
</cp:coreProperties>
</file>