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687" r:id="rId3"/>
  </p:sldMasterIdLst>
  <p:notesMasterIdLst>
    <p:notesMasterId r:id="rId18"/>
  </p:notesMasterIdLst>
  <p:sldIdLst>
    <p:sldId id="403" r:id="rId4"/>
    <p:sldId id="292" r:id="rId5"/>
    <p:sldId id="398" r:id="rId6"/>
    <p:sldId id="396" r:id="rId7"/>
    <p:sldId id="397" r:id="rId8"/>
    <p:sldId id="399" r:id="rId9"/>
    <p:sldId id="400" r:id="rId10"/>
    <p:sldId id="299" r:id="rId11"/>
    <p:sldId id="402" r:id="rId12"/>
    <p:sldId id="300" r:id="rId13"/>
    <p:sldId id="296" r:id="rId14"/>
    <p:sldId id="401" r:id="rId15"/>
    <p:sldId id="395" r:id="rId16"/>
    <p:sldId id="390" r:id="rId17"/>
  </p:sldIdLst>
  <p:sldSz cx="9144000" cy="6858000" type="screen4x3"/>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72600" autoAdjust="0"/>
  </p:normalViewPr>
  <p:slideViewPr>
    <p:cSldViewPr showGuides="1">
      <p:cViewPr>
        <p:scale>
          <a:sx n="70" d="100"/>
          <a:sy n="70" d="100"/>
        </p:scale>
        <p:origin x="-138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FF0A9006-AFDC-4D90-A269-56CA3EA373D0}">
      <dgm:prSet phldrT="[Text]" custT="1"/>
      <dgm:spPr/>
      <dgm:t>
        <a:bodyPr/>
        <a:lstStyle/>
        <a:p>
          <a:r>
            <a:rPr lang="de-AT" sz="1800" dirty="0" smtClean="0">
              <a:solidFill>
                <a:schemeClr val="accent1"/>
              </a:solidFill>
            </a:rPr>
            <a:t>niedrige Transportkosten</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Massenleistungsfähigkeit</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Umweltfreundlichkeit</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Sicherheit</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Einsatzbereitschaft</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niedrige Infrastrukturkosten</a:t>
          </a:r>
          <a:endParaRPr lang="de-DE" sz="1800" dirty="0">
            <a:solidFill>
              <a:schemeClr val="accent1"/>
            </a:solidFill>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smtClean="0">
              <a:solidFill>
                <a:schemeClr val="accent1"/>
              </a:solidFill>
            </a:rPr>
            <a:t>Abhängigkeit von schwankenden </a:t>
          </a:r>
          <a:br>
            <a:rPr lang="de-AT" sz="1800" dirty="0" smtClean="0">
              <a:solidFill>
                <a:schemeClr val="accent1"/>
              </a:solidFill>
            </a:rPr>
          </a:br>
          <a:r>
            <a:rPr lang="de-AT" sz="1800" dirty="0" smtClean="0">
              <a:solidFill>
                <a:schemeClr val="accent1"/>
              </a:solidFill>
            </a:rPr>
            <a:t>Fahrwasserverhältnissen</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niedrige Transportgeschwindigkeit</a:t>
          </a:r>
          <a:br>
            <a:rPr lang="de-AT" sz="1800" dirty="0" smtClean="0">
              <a:solidFill>
                <a:schemeClr val="accent1"/>
              </a:solidFill>
            </a:rPr>
          </a:br>
          <a:r>
            <a:rPr lang="de-AT" sz="1800" dirty="0" smtClean="0">
              <a:solidFill>
                <a:schemeClr val="accent1"/>
              </a:solidFill>
            </a:rPr>
            <a:t/>
          </a:r>
          <a:br>
            <a:rPr lang="de-AT" sz="1800" dirty="0" smtClean="0">
              <a:solidFill>
                <a:schemeClr val="accent1"/>
              </a:solidFill>
            </a:rPr>
          </a:br>
          <a:r>
            <a:rPr lang="de-AT" sz="1800" dirty="0" smtClean="0">
              <a:solidFill>
                <a:schemeClr val="accent1"/>
              </a:solidFill>
            </a:rPr>
            <a:t>geringe Netzdichte, daher meist Vor- und Nachläufe notwendig</a:t>
          </a:r>
        </a:p>
        <a:p>
          <a:endParaRPr lang="de-AT" sz="1800" dirty="0" smtClean="0">
            <a:solidFill>
              <a:schemeClr val="accent1"/>
            </a:solidFill>
          </a:endParaRPr>
        </a:p>
        <a:p>
          <a:r>
            <a:rPr lang="de-AT" sz="1800" dirty="0" smtClean="0">
              <a:solidFill>
                <a:schemeClr val="accent1"/>
              </a:solidFill>
            </a:rPr>
            <a:t>Mehr Wissen erforderlich um Schifftransporte durchzuführen als Lkw</a:t>
          </a: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t>
        <a:bodyPr/>
        <a:lstStyle/>
        <a:p>
          <a:endParaRPr lang="de-DE"/>
        </a:p>
      </dgm:t>
    </dgm:pt>
    <dgm:pt modelId="{5BEDE16B-8658-457A-A1CB-5AD6056389C6}" type="pres">
      <dgm:prSet presAssocID="{C73CA475-B9D7-471B-821D-6DBD74E72A99}" presName="Background" presStyleLbl="bgImgPlace1" presStyleIdx="0" presStyleCnt="1"/>
      <dgm:spPr>
        <a:solidFill>
          <a:schemeClr val="accent1">
            <a:lumMod val="20000"/>
            <a:lumOff val="80000"/>
          </a:schemeClr>
        </a:solidFill>
      </dgm:spPr>
      <dgm:t>
        <a:bodyPr/>
        <a:lstStyle/>
        <a:p>
          <a:endParaRPr lang="de-AT"/>
        </a:p>
      </dgm:t>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t>
        <a:bodyPr/>
        <a:lstStyle/>
        <a:p>
          <a:endParaRPr lang="de-DE"/>
        </a:p>
      </dgm:t>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t>
        <a:bodyPr/>
        <a:lstStyle/>
        <a:p>
          <a:endParaRPr lang="de-DE"/>
        </a:p>
      </dgm:t>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7D283293-45FE-4C02-B5D8-6D0898C3ACE8}" type="presOf" srcId="{C73CA475-B9D7-471B-821D-6DBD74E72A99}" destId="{3EE8909D-89B8-45B9-9404-CA2380868C16}"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572EB8E3-E4F6-4A7B-8C44-CF69D1343A67}" type="presOf" srcId="{FF0A9006-AFDC-4D90-A269-56CA3EA373D0}" destId="{4D703CDB-2442-4D66-96CF-02384AE8FB86}" srcOrd="0" destOrd="0" presId="urn:microsoft.com/office/officeart/2009/3/layout/PlusandMinus"/>
    <dgm:cxn modelId="{5DCB5E1C-A615-4543-BA6B-171C90189E4D}" type="presOf" srcId="{2DD1E456-6F2E-4DB3-A2E4-DE038DFF2BFE}" destId="{A84565D3-4DDD-4E54-A1FE-3725E10AB0A8}" srcOrd="0" destOrd="0" presId="urn:microsoft.com/office/officeart/2009/3/layout/PlusandMinus"/>
    <dgm:cxn modelId="{7A880CBF-1D41-4250-B5D0-361220CC7D71}" srcId="{C73CA475-B9D7-471B-821D-6DBD74E72A99}" destId="{DFC52CFB-E047-4C94-9811-E8F655325B66}" srcOrd="2" destOrd="0" parTransId="{855CD27E-B580-4D8C-834C-EF61D14EB3B2}" sibTransId="{7C126CF7-9C63-4AD0-B6C1-7F885E0AB990}"/>
    <dgm:cxn modelId="{D47945B8-1D11-4F20-A2A6-5685581481D4}" srcId="{C73CA475-B9D7-471B-821D-6DBD74E72A99}" destId="{FF0A9006-AFDC-4D90-A269-56CA3EA373D0}" srcOrd="0" destOrd="0" parTransId="{511E03A1-D505-47AA-9375-EEE78D1C2BE6}" sibTransId="{7C330AA4-FBAA-4E19-A8B8-FE23F7BCD9FA}"/>
    <dgm:cxn modelId="{B9FA8AEE-36C9-42AF-8A9A-4F488975AD5D}" type="presParOf" srcId="{3EE8909D-89B8-45B9-9404-CA2380868C16}" destId="{5BEDE16B-8658-457A-A1CB-5AD6056389C6}" srcOrd="0" destOrd="0" presId="urn:microsoft.com/office/officeart/2009/3/layout/PlusandMinus"/>
    <dgm:cxn modelId="{1AC5BA1A-909C-40EA-8A24-C86FAABE592B}" type="presParOf" srcId="{3EE8909D-89B8-45B9-9404-CA2380868C16}" destId="{4D703CDB-2442-4D66-96CF-02384AE8FB86}" srcOrd="1" destOrd="0" presId="urn:microsoft.com/office/officeart/2009/3/layout/PlusandMinus"/>
    <dgm:cxn modelId="{C013DE11-4B6E-44D1-AD07-6CFEF604A694}" type="presParOf" srcId="{3EE8909D-89B8-45B9-9404-CA2380868C16}" destId="{A84565D3-4DDD-4E54-A1FE-3725E10AB0A8}" srcOrd="2" destOrd="0" presId="urn:microsoft.com/office/officeart/2009/3/layout/PlusandMinus"/>
    <dgm:cxn modelId="{EA5A6A96-A738-4061-A9FF-8802F9DA14BA}" type="presParOf" srcId="{3EE8909D-89B8-45B9-9404-CA2380868C16}" destId="{4A1177B9-8F5A-4B1E-A98A-5AEE279BC6A6}" srcOrd="3" destOrd="0" presId="urn:microsoft.com/office/officeart/2009/3/layout/PlusandMinus"/>
    <dgm:cxn modelId="{E7D62E00-2C09-432A-A23B-0B9E64F51129}" type="presParOf" srcId="{3EE8909D-89B8-45B9-9404-CA2380868C16}" destId="{EA3B2338-6B14-4D24-8AA3-1B8D3ACACCCC}" srcOrd="4" destOrd="0" presId="urn:microsoft.com/office/officeart/2009/3/layout/PlusandMinus"/>
    <dgm:cxn modelId="{F44777AC-8D66-4614-AF1A-CDF638888780}"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CA475-B9D7-471B-821D-6DBD74E72A9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FF0A9006-AFDC-4D90-A269-56CA3EA373D0}">
      <dgm:prSet phldrT="[Text]" custT="1"/>
      <dgm:spPr/>
      <dgm:t>
        <a:bodyPr/>
        <a:lstStyle/>
        <a:p>
          <a:r>
            <a:rPr lang="de-AT" sz="1800" dirty="0" smtClean="0">
              <a:solidFill>
                <a:schemeClr val="accent1"/>
              </a:solidFill>
            </a:rPr>
            <a:t>freie Kapazitäten </a:t>
          </a:r>
        </a:p>
        <a:p>
          <a:r>
            <a:rPr lang="de-AT" sz="1800" dirty="0" smtClean="0">
              <a:solidFill>
                <a:schemeClr val="accent1"/>
              </a:solidFill>
            </a:rPr>
            <a:t>steigende Nachfrage nach umweltfreundlichen Transportmitteln</a:t>
          </a:r>
          <a:endParaRPr lang="de-AT" sz="800" dirty="0" smtClean="0">
            <a:solidFill>
              <a:schemeClr val="accent1"/>
            </a:solidFill>
          </a:endParaRPr>
        </a:p>
        <a:p>
          <a:r>
            <a:rPr lang="de-AT" sz="1800" dirty="0" smtClean="0">
              <a:solidFill>
                <a:schemeClr val="accent1"/>
              </a:solidFill>
            </a:rPr>
            <a:t>moderne, harmonisierte Informationsdienste</a:t>
          </a:r>
          <a:br>
            <a:rPr lang="de-AT" sz="1800" dirty="0" smtClean="0">
              <a:solidFill>
                <a:schemeClr val="accent1"/>
              </a:solidFill>
            </a:rPr>
          </a:br>
          <a:r>
            <a:rPr lang="de-AT" sz="800" dirty="0" smtClean="0">
              <a:solidFill>
                <a:schemeClr val="accent1"/>
              </a:solidFill>
            </a:rPr>
            <a:t/>
          </a:r>
          <a:br>
            <a:rPr lang="de-AT" sz="800" dirty="0" smtClean="0">
              <a:solidFill>
                <a:schemeClr val="accent1"/>
              </a:solidFill>
            </a:rPr>
          </a:br>
          <a:r>
            <a:rPr lang="de-AT" sz="1800" dirty="0" smtClean="0">
              <a:solidFill>
                <a:schemeClr val="accent1"/>
              </a:solidFill>
            </a:rPr>
            <a:t>Kooperationen mit Schiene und Straße</a:t>
          </a:r>
        </a:p>
        <a:p>
          <a:r>
            <a:rPr lang="de-AT" sz="1800" dirty="0" smtClean="0">
              <a:solidFill>
                <a:schemeClr val="accent1"/>
              </a:solidFill>
            </a:rPr>
            <a:t>Int. Entwicklungsinitiativen (NAIADES, Donauraumstrategie…)</a:t>
          </a:r>
          <a:endParaRPr lang="de-DE" sz="1800" dirty="0">
            <a:solidFill>
              <a:schemeClr val="accent1"/>
            </a:solidFill>
          </a:endParaRPr>
        </a:p>
      </dgm:t>
    </dgm:pt>
    <dgm:pt modelId="{511E03A1-D505-47AA-9375-EEE78D1C2BE6}" type="parTrans" cxnId="{D47945B8-1D11-4F20-A2A6-5685581481D4}">
      <dgm:prSet/>
      <dgm:spPr/>
      <dgm:t>
        <a:bodyPr/>
        <a:lstStyle/>
        <a:p>
          <a:endParaRPr lang="de-DE"/>
        </a:p>
      </dgm:t>
    </dgm:pt>
    <dgm:pt modelId="{7C330AA4-FBAA-4E19-A8B8-FE23F7BCD9FA}" type="sibTrans" cxnId="{D47945B8-1D11-4F20-A2A6-5685581481D4}">
      <dgm:prSet/>
      <dgm:spPr/>
      <dgm:t>
        <a:bodyPr/>
        <a:lstStyle/>
        <a:p>
          <a:endParaRPr lang="de-DE"/>
        </a:p>
      </dgm:t>
    </dgm:pt>
    <dgm:pt modelId="{DFC52CFB-E047-4C94-9811-E8F655325B66}">
      <dgm:prSet phldrT="[Text]"/>
      <dgm:spPr/>
      <dgm:t>
        <a:bodyPr/>
        <a:lstStyle/>
        <a:p>
          <a:endParaRPr lang="de-DE" dirty="0"/>
        </a:p>
      </dgm:t>
    </dgm:pt>
    <dgm:pt modelId="{855CD27E-B580-4D8C-834C-EF61D14EB3B2}" type="parTrans" cxnId="{7A880CBF-1D41-4250-B5D0-361220CC7D71}">
      <dgm:prSet/>
      <dgm:spPr/>
      <dgm:t>
        <a:bodyPr/>
        <a:lstStyle/>
        <a:p>
          <a:endParaRPr lang="de-DE"/>
        </a:p>
      </dgm:t>
    </dgm:pt>
    <dgm:pt modelId="{7C126CF7-9C63-4AD0-B6C1-7F885E0AB990}" type="sibTrans" cxnId="{7A880CBF-1D41-4250-B5D0-361220CC7D71}">
      <dgm:prSet/>
      <dgm:spPr/>
      <dgm:t>
        <a:bodyPr/>
        <a:lstStyle/>
        <a:p>
          <a:endParaRPr lang="de-DE"/>
        </a:p>
      </dgm:t>
    </dgm:pt>
    <dgm:pt modelId="{2DD1E456-6F2E-4DB3-A2E4-DE038DFF2BFE}">
      <dgm:prSet phldrT="[Text]" custT="1"/>
      <dgm:spPr/>
      <dgm:t>
        <a:bodyPr/>
        <a:lstStyle/>
        <a:p>
          <a:r>
            <a:rPr lang="de-AT" sz="1800" dirty="0" smtClean="0">
              <a:solidFill>
                <a:schemeClr val="accent1"/>
              </a:solidFill>
            </a:rPr>
            <a:t>nicht adäquate Instandhaltung  der Wasserstraße in manchen Donauländern</a:t>
          </a:r>
        </a:p>
        <a:p>
          <a:r>
            <a:rPr lang="de-AT" sz="1800" dirty="0" smtClean="0">
              <a:solidFill>
                <a:schemeClr val="accent1"/>
              </a:solidFill>
            </a:rPr>
            <a:t>hoher Modernisierungsbedarf bei Häfen und Flotte</a:t>
          </a:r>
        </a:p>
        <a:p>
          <a:r>
            <a:rPr lang="de-AT" sz="1800" dirty="0" smtClean="0">
              <a:solidFill>
                <a:schemeClr val="accent1"/>
              </a:solidFill>
            </a:rPr>
            <a:t>Arbeitskräftemangel</a:t>
          </a:r>
        </a:p>
      </dgm:t>
    </dgm:pt>
    <dgm:pt modelId="{FB57F731-4B57-4B34-A4AB-1BEFA0A6F9C3}" type="parTrans" cxnId="{B27B4089-C98C-43CD-8A6E-F2B247B48F86}">
      <dgm:prSet/>
      <dgm:spPr/>
      <dgm:t>
        <a:bodyPr/>
        <a:lstStyle/>
        <a:p>
          <a:endParaRPr lang="de-DE"/>
        </a:p>
      </dgm:t>
    </dgm:pt>
    <dgm:pt modelId="{F39BEDE1-ADE1-4FC3-940E-B289889CFCA2}" type="sibTrans" cxnId="{B27B4089-C98C-43CD-8A6E-F2B247B48F86}">
      <dgm:prSet/>
      <dgm:spPr/>
      <dgm:t>
        <a:bodyPr/>
        <a:lstStyle/>
        <a:p>
          <a:endParaRPr lang="de-DE"/>
        </a:p>
      </dgm:t>
    </dgm:pt>
    <dgm:pt modelId="{3EE8909D-89B8-45B9-9404-CA2380868C16}" type="pres">
      <dgm:prSet presAssocID="{C73CA475-B9D7-471B-821D-6DBD74E72A99}" presName="Name0" presStyleCnt="0">
        <dgm:presLayoutVars>
          <dgm:chMax val="2"/>
          <dgm:chPref val="2"/>
          <dgm:dir/>
          <dgm:animOne/>
          <dgm:resizeHandles val="exact"/>
        </dgm:presLayoutVars>
      </dgm:prSet>
      <dgm:spPr/>
      <dgm:t>
        <a:bodyPr/>
        <a:lstStyle/>
        <a:p>
          <a:endParaRPr lang="de-DE"/>
        </a:p>
      </dgm:t>
    </dgm:pt>
    <dgm:pt modelId="{5BEDE16B-8658-457A-A1CB-5AD6056389C6}" type="pres">
      <dgm:prSet presAssocID="{C73CA475-B9D7-471B-821D-6DBD74E72A99}" presName="Background" presStyleLbl="bgImgPlace1" presStyleIdx="0" presStyleCnt="1"/>
      <dgm:spPr>
        <a:solidFill>
          <a:schemeClr val="accent1">
            <a:lumMod val="20000"/>
            <a:lumOff val="80000"/>
          </a:schemeClr>
        </a:solidFill>
      </dgm:spPr>
      <dgm:t>
        <a:bodyPr/>
        <a:lstStyle/>
        <a:p>
          <a:endParaRPr lang="de-AT"/>
        </a:p>
      </dgm:t>
    </dgm:pt>
    <dgm:pt modelId="{4D703CDB-2442-4D66-96CF-02384AE8FB86}" type="pres">
      <dgm:prSet presAssocID="{C73CA475-B9D7-471B-821D-6DBD74E72A99}" presName="ParentText1" presStyleLbl="revTx" presStyleIdx="0" presStyleCnt="2">
        <dgm:presLayoutVars>
          <dgm:chMax val="0"/>
          <dgm:chPref val="0"/>
          <dgm:bulletEnabled val="1"/>
        </dgm:presLayoutVars>
      </dgm:prSet>
      <dgm:spPr/>
      <dgm:t>
        <a:bodyPr/>
        <a:lstStyle/>
        <a:p>
          <a:endParaRPr lang="de-DE"/>
        </a:p>
      </dgm:t>
    </dgm:pt>
    <dgm:pt modelId="{A84565D3-4DDD-4E54-A1FE-3725E10AB0A8}" type="pres">
      <dgm:prSet presAssocID="{C73CA475-B9D7-471B-821D-6DBD74E72A99}" presName="ParentText2" presStyleLbl="revTx" presStyleIdx="1" presStyleCnt="2">
        <dgm:presLayoutVars>
          <dgm:chMax val="0"/>
          <dgm:chPref val="0"/>
          <dgm:bulletEnabled val="1"/>
        </dgm:presLayoutVars>
      </dgm:prSet>
      <dgm:spPr/>
      <dgm:t>
        <a:bodyPr/>
        <a:lstStyle/>
        <a:p>
          <a:endParaRPr lang="de-DE"/>
        </a:p>
      </dgm:t>
    </dgm:pt>
    <dgm:pt modelId="{4A1177B9-8F5A-4B1E-A98A-5AEE279BC6A6}" type="pres">
      <dgm:prSet presAssocID="{C73CA475-B9D7-471B-821D-6DBD74E72A99}" presName="Plus" presStyleLbl="alignNode1" presStyleIdx="0" presStyleCnt="2"/>
      <dgm:spPr/>
    </dgm:pt>
    <dgm:pt modelId="{EA3B2338-6B14-4D24-8AA3-1B8D3ACACCCC}" type="pres">
      <dgm:prSet presAssocID="{C73CA475-B9D7-471B-821D-6DBD74E72A99}" presName="Minus" presStyleLbl="alignNode1" presStyleIdx="1" presStyleCnt="2"/>
      <dgm:spPr/>
    </dgm:pt>
    <dgm:pt modelId="{64E11081-AECF-4F69-A4BC-CD08B991EF4F}" type="pres">
      <dgm:prSet presAssocID="{C73CA475-B9D7-471B-821D-6DBD74E72A99}" presName="Divider" presStyleLbl="parChTrans1D1" presStyleIdx="0" presStyleCnt="1"/>
      <dgm:spPr/>
    </dgm:pt>
  </dgm:ptLst>
  <dgm:cxnLst>
    <dgm:cxn modelId="{18F46138-DBBD-4BCD-A886-702388A2B31B}" type="presOf" srcId="{C73CA475-B9D7-471B-821D-6DBD74E72A99}" destId="{3EE8909D-89B8-45B9-9404-CA2380868C16}" srcOrd="0" destOrd="0" presId="urn:microsoft.com/office/officeart/2009/3/layout/PlusandMinus"/>
    <dgm:cxn modelId="{A758DC02-8238-408D-B4FB-493D86800D4A}" type="presOf" srcId="{2DD1E456-6F2E-4DB3-A2E4-DE038DFF2BFE}" destId="{A84565D3-4DDD-4E54-A1FE-3725E10AB0A8}" srcOrd="0" destOrd="0" presId="urn:microsoft.com/office/officeart/2009/3/layout/PlusandMinus"/>
    <dgm:cxn modelId="{B27B4089-C98C-43CD-8A6E-F2B247B48F86}" srcId="{C73CA475-B9D7-471B-821D-6DBD74E72A99}" destId="{2DD1E456-6F2E-4DB3-A2E4-DE038DFF2BFE}" srcOrd="1" destOrd="0" parTransId="{FB57F731-4B57-4B34-A4AB-1BEFA0A6F9C3}" sibTransId="{F39BEDE1-ADE1-4FC3-940E-B289889CFCA2}"/>
    <dgm:cxn modelId="{7A880CBF-1D41-4250-B5D0-361220CC7D71}" srcId="{C73CA475-B9D7-471B-821D-6DBD74E72A99}" destId="{DFC52CFB-E047-4C94-9811-E8F655325B66}" srcOrd="2" destOrd="0" parTransId="{855CD27E-B580-4D8C-834C-EF61D14EB3B2}" sibTransId="{7C126CF7-9C63-4AD0-B6C1-7F885E0AB990}"/>
    <dgm:cxn modelId="{40714A79-9030-4C9C-9F7D-8A0D51FDBFAC}" type="presOf" srcId="{FF0A9006-AFDC-4D90-A269-56CA3EA373D0}" destId="{4D703CDB-2442-4D66-96CF-02384AE8FB86}" srcOrd="0" destOrd="0" presId="urn:microsoft.com/office/officeart/2009/3/layout/PlusandMinus"/>
    <dgm:cxn modelId="{D47945B8-1D11-4F20-A2A6-5685581481D4}" srcId="{C73CA475-B9D7-471B-821D-6DBD74E72A99}" destId="{FF0A9006-AFDC-4D90-A269-56CA3EA373D0}" srcOrd="0" destOrd="0" parTransId="{511E03A1-D505-47AA-9375-EEE78D1C2BE6}" sibTransId="{7C330AA4-FBAA-4E19-A8B8-FE23F7BCD9FA}"/>
    <dgm:cxn modelId="{95C84C72-DE1D-4FE4-93DC-36ECCBCAE840}" type="presParOf" srcId="{3EE8909D-89B8-45B9-9404-CA2380868C16}" destId="{5BEDE16B-8658-457A-A1CB-5AD6056389C6}" srcOrd="0" destOrd="0" presId="urn:microsoft.com/office/officeart/2009/3/layout/PlusandMinus"/>
    <dgm:cxn modelId="{B22833F1-E203-45C9-BC76-614B674D6B53}" type="presParOf" srcId="{3EE8909D-89B8-45B9-9404-CA2380868C16}" destId="{4D703CDB-2442-4D66-96CF-02384AE8FB86}" srcOrd="1" destOrd="0" presId="urn:microsoft.com/office/officeart/2009/3/layout/PlusandMinus"/>
    <dgm:cxn modelId="{BBC4ED1F-7445-432F-8E00-16A4B6516834}" type="presParOf" srcId="{3EE8909D-89B8-45B9-9404-CA2380868C16}" destId="{A84565D3-4DDD-4E54-A1FE-3725E10AB0A8}" srcOrd="2" destOrd="0" presId="urn:microsoft.com/office/officeart/2009/3/layout/PlusandMinus"/>
    <dgm:cxn modelId="{917CAF1E-21FD-4DEB-8398-785078584A72}" type="presParOf" srcId="{3EE8909D-89B8-45B9-9404-CA2380868C16}" destId="{4A1177B9-8F5A-4B1E-A98A-5AEE279BC6A6}" srcOrd="3" destOrd="0" presId="urn:microsoft.com/office/officeart/2009/3/layout/PlusandMinus"/>
    <dgm:cxn modelId="{3C15B7E7-273C-4E15-AA74-79C68577A5A6}" type="presParOf" srcId="{3EE8909D-89B8-45B9-9404-CA2380868C16}" destId="{EA3B2338-6B14-4D24-8AA3-1B8D3ACACCCC}" srcOrd="4" destOrd="0" presId="urn:microsoft.com/office/officeart/2009/3/layout/PlusandMinus"/>
    <dgm:cxn modelId="{4BD0148A-426F-4C73-AA6A-24BC81BD1AE2}" type="presParOf" srcId="{3EE8909D-89B8-45B9-9404-CA2380868C16}" destId="{64E11081-AECF-4F69-A4BC-CD08B991EF4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3" y="908572"/>
          <a:ext cx="7159752" cy="3700116"/>
        </a:xfrm>
        <a:prstGeom prst="rect">
          <a:avLst/>
        </a:prstGeom>
        <a:solidFill>
          <a:schemeClr val="accent1">
            <a:lumMod val="20000"/>
            <a:lumOff val="8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de-AT" sz="1800" kern="1200" dirty="0" smtClean="0">
              <a:solidFill>
                <a:schemeClr val="accent1"/>
              </a:solidFill>
            </a:rPr>
            <a:t>niedrige Transportkosten</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Massenleistungsfähigkeit</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Umweltfreundlichkeit</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Sicherheit</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Einsatzbereitschaft</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niedrige Infrastrukturkosten</a:t>
          </a:r>
          <a:endParaRPr lang="de-DE" sz="1800" kern="1200" dirty="0">
            <a:solidFill>
              <a:schemeClr val="accent1"/>
            </a:solidFill>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de-AT" sz="1800" kern="1200" dirty="0" smtClean="0">
              <a:solidFill>
                <a:schemeClr val="accent1"/>
              </a:solidFill>
            </a:rPr>
            <a:t>Abhängigkeit von schwankenden </a:t>
          </a:r>
          <a:br>
            <a:rPr lang="de-AT" sz="1800" kern="1200" dirty="0" smtClean="0">
              <a:solidFill>
                <a:schemeClr val="accent1"/>
              </a:solidFill>
            </a:rPr>
          </a:br>
          <a:r>
            <a:rPr lang="de-AT" sz="1800" kern="1200" dirty="0" smtClean="0">
              <a:solidFill>
                <a:schemeClr val="accent1"/>
              </a:solidFill>
            </a:rPr>
            <a:t>Fahrwasserverhältnissen</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niedrige Transportgeschwindigkeit</a:t>
          </a:r>
          <a:br>
            <a:rPr lang="de-AT" sz="1800" kern="1200" dirty="0" smtClean="0">
              <a:solidFill>
                <a:schemeClr val="accent1"/>
              </a:solidFill>
            </a:rPr>
          </a:br>
          <a:r>
            <a:rPr lang="de-AT" sz="1800" kern="1200" dirty="0" smtClean="0">
              <a:solidFill>
                <a:schemeClr val="accent1"/>
              </a:solidFill>
            </a:rPr>
            <a:t/>
          </a:r>
          <a:br>
            <a:rPr lang="de-AT" sz="1800" kern="1200" dirty="0" smtClean="0">
              <a:solidFill>
                <a:schemeClr val="accent1"/>
              </a:solidFill>
            </a:rPr>
          </a:br>
          <a:r>
            <a:rPr lang="de-AT" sz="1800" kern="1200" dirty="0" smtClean="0">
              <a:solidFill>
                <a:schemeClr val="accent1"/>
              </a:solidFill>
            </a:rPr>
            <a:t>geringe Netzdichte, daher meist Vor- und Nachläufe notwendig</a:t>
          </a:r>
        </a:p>
        <a:p>
          <a:pPr lvl="0" algn="l" defTabSz="800100">
            <a:lnSpc>
              <a:spcPct val="90000"/>
            </a:lnSpc>
            <a:spcBef>
              <a:spcPct val="0"/>
            </a:spcBef>
            <a:spcAft>
              <a:spcPct val="35000"/>
            </a:spcAft>
          </a:pPr>
          <a:endParaRPr lang="de-AT" sz="1800" kern="1200" dirty="0" smtClean="0">
            <a:solidFill>
              <a:schemeClr val="accent1"/>
            </a:solidFill>
          </a:endParaRPr>
        </a:p>
        <a:p>
          <a:pPr lvl="0" algn="l" defTabSz="800100">
            <a:lnSpc>
              <a:spcPct val="90000"/>
            </a:lnSpc>
            <a:spcBef>
              <a:spcPct val="0"/>
            </a:spcBef>
            <a:spcAft>
              <a:spcPct val="35000"/>
            </a:spcAft>
          </a:pPr>
          <a:r>
            <a:rPr lang="de-AT" sz="1800" kern="1200" dirty="0" smtClean="0">
              <a:solidFill>
                <a:schemeClr val="accent1"/>
              </a:solidFill>
            </a:rPr>
            <a:t>Mehr Wissen erforderlich um Schifftransporte durchzuführen als Lkw</a:t>
          </a:r>
        </a:p>
      </dsp:txBody>
      <dsp:txXfrm>
        <a:off x="4353458" y="1341305"/>
        <a:ext cx="3324758" cy="3165404"/>
      </dsp:txXfrm>
    </dsp:sp>
    <dsp:sp modelId="{4A1177B9-8F5A-4B1E-A98A-5AEE279BC6A6}">
      <dsp:nvSpPr>
        <dsp:cNvPr id="0" name=""/>
        <dsp:cNvSpPr/>
      </dsp:nvSpPr>
      <dsp:spPr>
        <a:xfrm>
          <a:off x="0" y="168098"/>
          <a:ext cx="1399032" cy="1399032"/>
        </a:xfrm>
        <a:prstGeom prst="plus">
          <a:avLst>
            <a:gd name="adj" fmla="val 328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39" y="1348074"/>
          <a:ext cx="822" cy="3023265"/>
        </a:xfrm>
        <a:prstGeom prst="line">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DE16B-8658-457A-A1CB-5AD6056389C6}">
      <dsp:nvSpPr>
        <dsp:cNvPr id="0" name=""/>
        <dsp:cNvSpPr/>
      </dsp:nvSpPr>
      <dsp:spPr>
        <a:xfrm>
          <a:off x="740663" y="908572"/>
          <a:ext cx="7159752" cy="3700116"/>
        </a:xfrm>
        <a:prstGeom prst="rect">
          <a:avLst/>
        </a:prstGeom>
        <a:solidFill>
          <a:schemeClr val="accent1">
            <a:lumMod val="20000"/>
            <a:lumOff val="8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703CDB-2442-4D66-96CF-02384AE8FB86}">
      <dsp:nvSpPr>
        <dsp:cNvPr id="0" name=""/>
        <dsp:cNvSpPr/>
      </dsp:nvSpPr>
      <dsp:spPr>
        <a:xfrm>
          <a:off x="954633"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de-AT" sz="1800" kern="1200" dirty="0" smtClean="0">
              <a:solidFill>
                <a:schemeClr val="accent1"/>
              </a:solidFill>
            </a:rPr>
            <a:t>freie Kapazitäten </a:t>
          </a:r>
        </a:p>
        <a:p>
          <a:pPr lvl="0" algn="l" defTabSz="800100">
            <a:lnSpc>
              <a:spcPct val="90000"/>
            </a:lnSpc>
            <a:spcBef>
              <a:spcPct val="0"/>
            </a:spcBef>
            <a:spcAft>
              <a:spcPct val="35000"/>
            </a:spcAft>
          </a:pPr>
          <a:r>
            <a:rPr lang="de-AT" sz="1800" kern="1200" dirty="0" smtClean="0">
              <a:solidFill>
                <a:schemeClr val="accent1"/>
              </a:solidFill>
            </a:rPr>
            <a:t>steigende Nachfrage nach umweltfreundlichen Transportmitteln</a:t>
          </a:r>
          <a:endParaRPr lang="de-AT" sz="800" kern="1200" dirty="0" smtClean="0">
            <a:solidFill>
              <a:schemeClr val="accent1"/>
            </a:solidFill>
          </a:endParaRPr>
        </a:p>
        <a:p>
          <a:pPr lvl="0" algn="l" defTabSz="800100">
            <a:lnSpc>
              <a:spcPct val="90000"/>
            </a:lnSpc>
            <a:spcBef>
              <a:spcPct val="0"/>
            </a:spcBef>
            <a:spcAft>
              <a:spcPct val="35000"/>
            </a:spcAft>
          </a:pPr>
          <a:r>
            <a:rPr lang="de-AT" sz="1800" kern="1200" dirty="0" smtClean="0">
              <a:solidFill>
                <a:schemeClr val="accent1"/>
              </a:solidFill>
            </a:rPr>
            <a:t>moderne, harmonisierte Informationsdienste</a:t>
          </a:r>
          <a:br>
            <a:rPr lang="de-AT" sz="1800" kern="1200" dirty="0" smtClean="0">
              <a:solidFill>
                <a:schemeClr val="accent1"/>
              </a:solidFill>
            </a:rPr>
          </a:br>
          <a:r>
            <a:rPr lang="de-AT" sz="800" kern="1200" dirty="0" smtClean="0">
              <a:solidFill>
                <a:schemeClr val="accent1"/>
              </a:solidFill>
            </a:rPr>
            <a:t/>
          </a:r>
          <a:br>
            <a:rPr lang="de-AT" sz="800" kern="1200" dirty="0" smtClean="0">
              <a:solidFill>
                <a:schemeClr val="accent1"/>
              </a:solidFill>
            </a:rPr>
          </a:br>
          <a:r>
            <a:rPr lang="de-AT" sz="1800" kern="1200" dirty="0" smtClean="0">
              <a:solidFill>
                <a:schemeClr val="accent1"/>
              </a:solidFill>
            </a:rPr>
            <a:t>Kooperationen mit Schiene und Straße</a:t>
          </a:r>
        </a:p>
        <a:p>
          <a:pPr lvl="0" algn="l" defTabSz="800100">
            <a:lnSpc>
              <a:spcPct val="90000"/>
            </a:lnSpc>
            <a:spcBef>
              <a:spcPct val="0"/>
            </a:spcBef>
            <a:spcAft>
              <a:spcPct val="35000"/>
            </a:spcAft>
          </a:pPr>
          <a:r>
            <a:rPr lang="de-AT" sz="1800" kern="1200" dirty="0" smtClean="0">
              <a:solidFill>
                <a:schemeClr val="accent1"/>
              </a:solidFill>
            </a:rPr>
            <a:t>Int. Entwicklungsinitiativen (NAIADES, Donauraumstrategie…)</a:t>
          </a:r>
          <a:endParaRPr lang="de-DE" sz="1800" kern="1200" dirty="0">
            <a:solidFill>
              <a:schemeClr val="accent1"/>
            </a:solidFill>
          </a:endParaRPr>
        </a:p>
      </dsp:txBody>
      <dsp:txXfrm>
        <a:off x="954633" y="1341305"/>
        <a:ext cx="3324758" cy="3165404"/>
      </dsp:txXfrm>
    </dsp:sp>
    <dsp:sp modelId="{A84565D3-4DDD-4E54-A1FE-3725E10AB0A8}">
      <dsp:nvSpPr>
        <dsp:cNvPr id="0" name=""/>
        <dsp:cNvSpPr/>
      </dsp:nvSpPr>
      <dsp:spPr>
        <a:xfrm>
          <a:off x="4353458" y="1341305"/>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de-AT" sz="1800" kern="1200" dirty="0" smtClean="0">
              <a:solidFill>
                <a:schemeClr val="accent1"/>
              </a:solidFill>
            </a:rPr>
            <a:t>nicht adäquate Instandhaltung  der Wasserstraße in manchen Donauländern</a:t>
          </a:r>
        </a:p>
        <a:p>
          <a:pPr lvl="0" algn="l" defTabSz="800100">
            <a:lnSpc>
              <a:spcPct val="90000"/>
            </a:lnSpc>
            <a:spcBef>
              <a:spcPct val="0"/>
            </a:spcBef>
            <a:spcAft>
              <a:spcPct val="35000"/>
            </a:spcAft>
          </a:pPr>
          <a:r>
            <a:rPr lang="de-AT" sz="1800" kern="1200" dirty="0" smtClean="0">
              <a:solidFill>
                <a:schemeClr val="accent1"/>
              </a:solidFill>
            </a:rPr>
            <a:t>hoher Modernisierungsbedarf bei Häfen und Flotte</a:t>
          </a:r>
        </a:p>
        <a:p>
          <a:pPr lvl="0" algn="l" defTabSz="800100">
            <a:lnSpc>
              <a:spcPct val="90000"/>
            </a:lnSpc>
            <a:spcBef>
              <a:spcPct val="0"/>
            </a:spcBef>
            <a:spcAft>
              <a:spcPct val="35000"/>
            </a:spcAft>
          </a:pPr>
          <a:r>
            <a:rPr lang="de-AT" sz="1800" kern="1200" dirty="0" smtClean="0">
              <a:solidFill>
                <a:schemeClr val="accent1"/>
              </a:solidFill>
            </a:rPr>
            <a:t>Arbeitskräftemangel</a:t>
          </a:r>
        </a:p>
      </dsp:txBody>
      <dsp:txXfrm>
        <a:off x="4353458" y="1341305"/>
        <a:ext cx="3324758" cy="3165404"/>
      </dsp:txXfrm>
    </dsp:sp>
    <dsp:sp modelId="{4A1177B9-8F5A-4B1E-A98A-5AEE279BC6A6}">
      <dsp:nvSpPr>
        <dsp:cNvPr id="0" name=""/>
        <dsp:cNvSpPr/>
      </dsp:nvSpPr>
      <dsp:spPr>
        <a:xfrm>
          <a:off x="0" y="168098"/>
          <a:ext cx="1399032" cy="1399032"/>
        </a:xfrm>
        <a:prstGeom prst="plus">
          <a:avLst>
            <a:gd name="adj" fmla="val 32810"/>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B2338-6B14-4D24-8AA3-1B8D3ACACCCC}">
      <dsp:nvSpPr>
        <dsp:cNvPr id="0" name=""/>
        <dsp:cNvSpPr/>
      </dsp:nvSpPr>
      <dsp:spPr>
        <a:xfrm>
          <a:off x="6912864" y="671223"/>
          <a:ext cx="1316736" cy="451233"/>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11081-AECF-4F69-A4BC-CD08B991EF4F}">
      <dsp:nvSpPr>
        <dsp:cNvPr id="0" name=""/>
        <dsp:cNvSpPr/>
      </dsp:nvSpPr>
      <dsp:spPr>
        <a:xfrm>
          <a:off x="4320539" y="1348074"/>
          <a:ext cx="822" cy="3023265"/>
        </a:xfrm>
        <a:prstGeom prst="line">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6"/>
          </a:xfrm>
          <a:prstGeom prst="rect">
            <a:avLst/>
          </a:prstGeom>
        </p:spPr>
        <p:txBody>
          <a:bodyPr vert="horz" lIns="92263" tIns="46131" rIns="92263" bIns="46131" rtlCol="0"/>
          <a:lstStyle>
            <a:lvl1pPr algn="l">
              <a:defRPr sz="1200"/>
            </a:lvl1pPr>
          </a:lstStyle>
          <a:p>
            <a:endParaRPr lang="de-AT" dirty="0"/>
          </a:p>
        </p:txBody>
      </p:sp>
      <p:sp>
        <p:nvSpPr>
          <p:cNvPr id="3" name="Date Placeholder 2"/>
          <p:cNvSpPr>
            <a:spLocks noGrp="1"/>
          </p:cNvSpPr>
          <p:nvPr>
            <p:ph type="dt" idx="1"/>
          </p:nvPr>
        </p:nvSpPr>
        <p:spPr>
          <a:xfrm>
            <a:off x="3854940" y="0"/>
            <a:ext cx="2949099" cy="497206"/>
          </a:xfrm>
          <a:prstGeom prst="rect">
            <a:avLst/>
          </a:prstGeom>
        </p:spPr>
        <p:txBody>
          <a:bodyPr vert="horz" lIns="92263" tIns="46131" rIns="92263" bIns="46131" rtlCol="0"/>
          <a:lstStyle>
            <a:lvl1pPr algn="r">
              <a:defRPr sz="1200"/>
            </a:lvl1pPr>
          </a:lstStyle>
          <a:p>
            <a:fld id="{CCFC2A34-98BB-4C93-A97D-162B0DCA04A7}" type="datetimeFigureOut">
              <a:rPr lang="de-AT" smtClean="0"/>
              <a:t>11.05.2014</a:t>
            </a:fld>
            <a:endParaRPr lang="de-AT" dirty="0"/>
          </a:p>
        </p:txBody>
      </p:sp>
      <p:sp>
        <p:nvSpPr>
          <p:cNvPr id="4" name="Slide Image Placeholder 3"/>
          <p:cNvSpPr>
            <a:spLocks noGrp="1" noRot="1" noChangeAspect="1"/>
          </p:cNvSpPr>
          <p:nvPr>
            <p:ph type="sldImg" idx="2"/>
          </p:nvPr>
        </p:nvSpPr>
        <p:spPr>
          <a:xfrm>
            <a:off x="915988" y="746125"/>
            <a:ext cx="4973637" cy="3729038"/>
          </a:xfrm>
          <a:prstGeom prst="rect">
            <a:avLst/>
          </a:prstGeom>
          <a:noFill/>
          <a:ln w="12700">
            <a:solidFill>
              <a:prstClr val="black"/>
            </a:solidFill>
          </a:ln>
        </p:spPr>
        <p:txBody>
          <a:bodyPr vert="horz" lIns="92263" tIns="46131" rIns="92263" bIns="46131" rtlCol="0" anchor="ctr"/>
          <a:lstStyle/>
          <a:p>
            <a:endParaRPr lang="de-AT" dirty="0"/>
          </a:p>
        </p:txBody>
      </p:sp>
      <p:sp>
        <p:nvSpPr>
          <p:cNvPr id="5" name="Notes Placeholder 4"/>
          <p:cNvSpPr>
            <a:spLocks noGrp="1"/>
          </p:cNvSpPr>
          <p:nvPr>
            <p:ph type="body" sz="quarter" idx="3"/>
          </p:nvPr>
        </p:nvSpPr>
        <p:spPr>
          <a:xfrm>
            <a:off x="680562" y="4723448"/>
            <a:ext cx="5444490" cy="4474846"/>
          </a:xfrm>
          <a:prstGeom prst="rect">
            <a:avLst/>
          </a:prstGeom>
        </p:spPr>
        <p:txBody>
          <a:bodyPr vert="horz" lIns="92263" tIns="46131" rIns="92263" bIns="461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9445170"/>
            <a:ext cx="2949099" cy="497206"/>
          </a:xfrm>
          <a:prstGeom prst="rect">
            <a:avLst/>
          </a:prstGeom>
        </p:spPr>
        <p:txBody>
          <a:bodyPr vert="horz" lIns="92263" tIns="46131" rIns="92263" bIns="46131"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4940" y="9445170"/>
            <a:ext cx="2949099" cy="497206"/>
          </a:xfrm>
          <a:prstGeom prst="rect">
            <a:avLst/>
          </a:prstGeom>
        </p:spPr>
        <p:txBody>
          <a:bodyPr vert="horz" lIns="92263" tIns="46131" rIns="92263" bIns="46131" rtlCol="0" anchor="b"/>
          <a:lstStyle>
            <a:lvl1pPr algn="r">
              <a:defRPr sz="1200"/>
            </a:lvl1pPr>
          </a:lstStyle>
          <a:p>
            <a:fld id="{56F06DAA-0A4E-4110-9797-3FB8CA0FEA93}" type="slidenum">
              <a:rPr lang="de-AT" smtClean="0"/>
              <a:t>‹nr.›</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Dieser Foliensatz vergleicht den</a:t>
            </a:r>
            <a:r>
              <a:rPr lang="de-AT" baseline="0" dirty="0" smtClean="0"/>
              <a:t> Verkehrsträger Wasserstraße mit den Verkehrsträgern Schiene und Straße. </a:t>
            </a:r>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Aufgrund der großen Transportmengen sind die </a:t>
            </a:r>
            <a:r>
              <a:rPr lang="de-AT" b="1" dirty="0" smtClean="0"/>
              <a:t>Preise</a:t>
            </a:r>
            <a:r>
              <a:rPr lang="de-AT" dirty="0" smtClean="0"/>
              <a:t> für einen Transport mit dem Binnenschiff im Vergleich zu einem mit dem LKW und der Bahn meist </a:t>
            </a:r>
            <a:r>
              <a:rPr lang="de-AT" b="1" dirty="0" smtClean="0"/>
              <a:t>niedriger</a:t>
            </a:r>
            <a:r>
              <a:rPr lang="de-AT" dirty="0" smtClean="0"/>
              <a:t>. </a:t>
            </a:r>
          </a:p>
          <a:p>
            <a:r>
              <a:rPr lang="de-AT" dirty="0" smtClean="0"/>
              <a:t>Einen weiteren Kostenfaktor stellt die</a:t>
            </a:r>
            <a:r>
              <a:rPr lang="de-AT" baseline="0" dirty="0" smtClean="0"/>
              <a:t> </a:t>
            </a:r>
            <a:r>
              <a:rPr lang="de-AT" b="1" baseline="0" dirty="0" smtClean="0"/>
              <a:t>Lagerung </a:t>
            </a:r>
            <a:r>
              <a:rPr lang="de-AT" baseline="0" dirty="0" smtClean="0"/>
              <a:t>der Waren dar. Um die Lagerhaltungskosten zu minimieren findet die </a:t>
            </a:r>
            <a:r>
              <a:rPr lang="de-AT" b="1" baseline="0" dirty="0" smtClean="0"/>
              <a:t>Lagerhaltung</a:t>
            </a:r>
            <a:r>
              <a:rPr lang="de-AT" baseline="0" dirty="0" smtClean="0"/>
              <a:t> oftmals auf dem </a:t>
            </a:r>
            <a:r>
              <a:rPr lang="de-AT" b="1" baseline="0" dirty="0" smtClean="0"/>
              <a:t>Verkehrsweg</a:t>
            </a:r>
            <a:r>
              <a:rPr lang="de-AT" baseline="0" dirty="0" smtClean="0"/>
              <a:t> statt. Das Binnenschiff bietet hier als „langsames“ Transportmittel mit großer Massenleistungsfähigkeit sowie großer freier Transportkapazitäten erhöhtes Potenzial um Lagerhaltungskosten einzusparen. </a:t>
            </a:r>
          </a:p>
          <a:p>
            <a:r>
              <a:rPr lang="de-AT" baseline="0" dirty="0" smtClean="0"/>
              <a:t>Engpässe an benötigten Stellflächen an Häfen und Terminals und die durch die dortige Lagerung anfallenden </a:t>
            </a:r>
            <a:r>
              <a:rPr lang="de-AT" b="1" baseline="0" dirty="0" smtClean="0"/>
              <a:t>Kosten</a:t>
            </a:r>
            <a:r>
              <a:rPr lang="de-AT" baseline="0" dirty="0" smtClean="0"/>
              <a:t> können durch den </a:t>
            </a:r>
            <a:r>
              <a:rPr lang="de-AT" b="0" baseline="0" dirty="0" smtClean="0"/>
              <a:t>Einsatz</a:t>
            </a:r>
            <a:r>
              <a:rPr lang="de-AT" baseline="0" dirty="0" smtClean="0"/>
              <a:t> des </a:t>
            </a:r>
            <a:r>
              <a:rPr lang="de-AT" b="1" baseline="0" dirty="0" smtClean="0"/>
              <a:t>Binnenschiffes</a:t>
            </a:r>
            <a:r>
              <a:rPr lang="de-AT" baseline="0" dirty="0" smtClean="0"/>
              <a:t> zusätzlich </a:t>
            </a:r>
            <a:r>
              <a:rPr lang="de-AT" b="1" baseline="0" dirty="0" smtClean="0"/>
              <a:t>reduziert</a:t>
            </a:r>
            <a:r>
              <a:rPr lang="de-AT" baseline="0" dirty="0" smtClean="0"/>
              <a:t> werden.</a:t>
            </a:r>
          </a:p>
          <a:p>
            <a:endParaRPr lang="de-AT" dirty="0" smtClean="0"/>
          </a:p>
          <a:p>
            <a:r>
              <a:rPr lang="de-AT" dirty="0" smtClean="0"/>
              <a:t>Dies kann man auch an dem folgenden Beispieltransport von Österreich nach Rumänien erkennen welches zeigt, dass der direkte Transport von Hafen zu Hafen mit dem Binnenschiff am günstigsten ist. Aufgrund der niedrigeren Transportgeschwindigkeit muss man jedoch mit längeren Reisezeiten rechnen. Es muss individuell eine Abwägung zwischen den</a:t>
            </a:r>
            <a:r>
              <a:rPr lang="de-AT" baseline="0" dirty="0" smtClean="0"/>
              <a:t> Faktoren Zeit und Geld vorgenommen werden. </a:t>
            </a:r>
            <a:endParaRPr lang="de-AT"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3611438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ln/>
        </p:spPr>
      </p:sp>
      <p:sp>
        <p:nvSpPr>
          <p:cNvPr id="66563" name="Notizenplatzhalter 2"/>
          <p:cNvSpPr>
            <a:spLocks noGrp="1"/>
          </p:cNvSpPr>
          <p:nvPr>
            <p:ph type="body" idx="1"/>
          </p:nvPr>
        </p:nvSpPr>
        <p:spPr>
          <a:noFill/>
        </p:spPr>
        <p:txBody>
          <a:bodyPr/>
          <a:lstStyle/>
          <a:p>
            <a:endParaRPr lang="de-DE" dirty="0" smtClean="0"/>
          </a:p>
        </p:txBody>
      </p:sp>
      <p:sp>
        <p:nvSpPr>
          <p:cNvPr id="66564" name="Foliennummernplatzhalter 3"/>
          <p:cNvSpPr>
            <a:spLocks noGrp="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013142B8-0962-43CB-AB38-39A4802D5246}" type="slidenum">
              <a:rPr lang="en-GB" sz="1200"/>
              <a:pPr eaLnBrk="1" hangingPunct="1"/>
              <a:t>11</a:t>
            </a:fld>
            <a:endParaRPr lang="en-GB"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63491" name="Notizenplatzhalter 2"/>
          <p:cNvSpPr>
            <a:spLocks noGrp="1"/>
          </p:cNvSpPr>
          <p:nvPr>
            <p:ph type="body" idx="1"/>
          </p:nvPr>
        </p:nvSpPr>
        <p:spPr>
          <a:noFill/>
        </p:spPr>
        <p:txBody>
          <a:bodyPr/>
          <a:lstStyle/>
          <a:p>
            <a:r>
              <a:rPr lang="de-AT" dirty="0" smtClean="0"/>
              <a:t>Europaweit wurden</a:t>
            </a:r>
            <a:r>
              <a:rPr lang="de-AT" baseline="0" dirty="0" smtClean="0"/>
              <a:t> im Jahr 2010 rund </a:t>
            </a:r>
            <a:r>
              <a:rPr lang="de-AT" b="1" baseline="0" dirty="0" smtClean="0"/>
              <a:t>500 Millionen Tonnen </a:t>
            </a:r>
            <a:r>
              <a:rPr lang="de-AT" baseline="0" dirty="0" smtClean="0"/>
              <a:t>an Gütern auf den Binnenwasserstraßen der Europäischen Union befördert. Damit betrug der Anteil am </a:t>
            </a:r>
            <a:r>
              <a:rPr lang="de-AT" b="1" baseline="0" dirty="0" smtClean="0"/>
              <a:t>Modal Split </a:t>
            </a:r>
            <a:r>
              <a:rPr lang="de-AT" baseline="0" dirty="0" smtClean="0"/>
              <a:t>in den Ländern der Europäischen Union gesamt </a:t>
            </a:r>
            <a:r>
              <a:rPr lang="de-AT" b="1" baseline="0" dirty="0" smtClean="0"/>
              <a:t>6,5%</a:t>
            </a:r>
            <a:r>
              <a:rPr lang="de-AT" baseline="0" dirty="0" smtClean="0"/>
              <a:t> variiert jedoch wie in der Grafik ersichtlich stark länderabhängig. </a:t>
            </a:r>
          </a:p>
          <a:p>
            <a:r>
              <a:rPr lang="de-AT" baseline="0" dirty="0" smtClean="0"/>
              <a:t>Beim </a:t>
            </a:r>
            <a:r>
              <a:rPr lang="de-AT" b="1" baseline="0" dirty="0" smtClean="0"/>
              <a:t>Modal Split </a:t>
            </a:r>
            <a:r>
              <a:rPr lang="de-AT" baseline="0" dirty="0" smtClean="0"/>
              <a:t>handelt es sich um einen Begriff aus der Verkehrsstatistik, der die Verteilung des Transportaufkommens auf die verschiedenen Verkehrsmittel/Verkehrsträger fasst. Die Binnenschifffahrt hatte demnach einen Anteil von 6,5% am Transportaufkommen der Europäischen Union.</a:t>
            </a:r>
          </a:p>
          <a:p>
            <a:endParaRPr lang="de-AT" baseline="0" dirty="0" smtClean="0"/>
          </a:p>
          <a:p>
            <a:r>
              <a:rPr lang="de-AT" baseline="0" dirty="0" smtClean="0"/>
              <a:t>Die Niederlande beispielsweise verfügen über bedeutende Seehäfen und ein weit verzweigtes und kleinteiliges Wasserstraßennetz, sie haben daher den höchsten Binnenschifffahrtsanteil der EU mit 32,9% im Jahr 2010.</a:t>
            </a:r>
          </a:p>
          <a:p>
            <a:endParaRPr lang="de-AT" baseline="0" dirty="0" smtClean="0"/>
          </a:p>
          <a:p>
            <a:r>
              <a:rPr lang="de-AT" baseline="0" dirty="0" smtClean="0"/>
              <a:t>Generell verfügt die Binnenschifffahrt jedoch über ein hohes Maß an </a:t>
            </a:r>
            <a:r>
              <a:rPr lang="de-AT" b="1" baseline="0" dirty="0" smtClean="0"/>
              <a:t>freien Kapazitäten</a:t>
            </a:r>
            <a:r>
              <a:rPr lang="de-AT" baseline="0" dirty="0" smtClean="0"/>
              <a:t>. Die Transportkapazität der Donau wird beispielsweise nur zwischen 10 und 15% ausgeschöpft!</a:t>
            </a:r>
          </a:p>
          <a:p>
            <a:endParaRPr lang="de-AT" baseline="0" dirty="0" smtClean="0"/>
          </a:p>
          <a:p>
            <a:r>
              <a:rPr lang="de-AT" baseline="0" dirty="0" smtClean="0"/>
              <a:t>(Weitere Ausführungen dazu finden Sie im Handbuch der Donauschifffahrt auf den Seiten 20-22.)</a:t>
            </a:r>
          </a:p>
          <a:p>
            <a:endParaRPr lang="de-AT" dirty="0" smtClean="0"/>
          </a:p>
          <a:p>
            <a:endParaRPr lang="de-DE" dirty="0" smtClean="0"/>
          </a:p>
        </p:txBody>
      </p:sp>
      <p:sp>
        <p:nvSpPr>
          <p:cNvPr id="63492" name="Foliennummernplatzhalter 3"/>
          <p:cNvSpPr>
            <a:spLocks noGrp="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8EA4EF90-F091-4ED7-BC9D-54E11F39333C}" type="slidenum">
              <a:rPr lang="en-GB" sz="1200"/>
              <a:pPr eaLnBrk="1" hangingPunct="1"/>
              <a:t>2</a:t>
            </a:fld>
            <a:endParaRPr lang="en-GB"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In</a:t>
            </a:r>
            <a:r>
              <a:rPr lang="de-DE" baseline="0" dirty="0" smtClean="0"/>
              <a:t> Österreich werden jährlich rund </a:t>
            </a:r>
            <a:r>
              <a:rPr lang="de-DE" b="1" baseline="0" dirty="0" smtClean="0"/>
              <a:t>11 Millionen Tonnen </a:t>
            </a:r>
            <a:r>
              <a:rPr lang="de-DE" baseline="0" dirty="0" smtClean="0"/>
              <a:t>an Gütern befördert, hochgerechnet beträgt der Anteil der Wasserstraße Donau am </a:t>
            </a:r>
            <a:r>
              <a:rPr lang="de-DE" b="1" baseline="0" dirty="0" smtClean="0"/>
              <a:t>Modal Split </a:t>
            </a:r>
            <a:r>
              <a:rPr lang="de-DE" baseline="0" dirty="0" smtClean="0"/>
              <a:t>im österreichischen Donauraum somit rund 12%. Die Donau spielt vor allem im Transport zu Berg eine wichtige Rolle, hier besonders im Import über die Ostgrenze und im Transit, in diesen Bereichen liegt die Donau in etwa gleich auf mit der Schiene. In Gesamtösterreich hat die Donau einen </a:t>
            </a:r>
            <a:r>
              <a:rPr lang="de-DE" b="1" baseline="0" dirty="0" smtClean="0"/>
              <a:t>Modal-Split</a:t>
            </a:r>
            <a:r>
              <a:rPr lang="de-DE" baseline="0" dirty="0" smtClean="0"/>
              <a:t>-Anteil von rund </a:t>
            </a:r>
            <a:r>
              <a:rPr lang="de-DE" b="1" baseline="0" dirty="0" smtClean="0"/>
              <a:t>5%</a:t>
            </a:r>
            <a:r>
              <a:rPr lang="de-DE" baseline="0" dirty="0" smtClean="0"/>
              <a:t>.</a:t>
            </a:r>
          </a:p>
          <a:p>
            <a:r>
              <a:rPr lang="de-DE" baseline="0" dirty="0" smtClean="0"/>
              <a:t>Bei 1/3 der jährlich transportierten Güter handelt es sich um Erze und Metallabfälle, je 1/5 machen Erdölprodukte sowie Land- und fortwirtschaftliche Erzeugnisse aus.</a:t>
            </a:r>
          </a:p>
          <a:p>
            <a:r>
              <a:rPr lang="de-DE" baseline="0" dirty="0" smtClean="0"/>
              <a:t>Auch die Passagierschifffahrt auf der Donau gewinnt an Bedeutung. 2012 wurden rund 1,1 Millionen Passagiere auf Personenschiffen (Kreuzfahrtschiffe oder Ausflugsboote) in Österreich befördert.</a:t>
            </a:r>
            <a:endParaRPr lang="de-DE" dirty="0" smtClean="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62467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Die </a:t>
            </a:r>
            <a:r>
              <a:rPr lang="de-AT" b="1" dirty="0" smtClean="0"/>
              <a:t>Stärken</a:t>
            </a:r>
            <a:r>
              <a:rPr lang="de-AT" baseline="0" dirty="0" smtClean="0"/>
              <a:t> der Donauschifffahrt liegen vor allem in der Fähigkeit, große Mengen pro Schiffseinheit zu transportieren, in den günstigen Transportkosten und in ihrer Umweltfreundlichkeit. Zudem ist sie rund um die Uhr nutzbar (z.B. keine Wochenend- und Nachtfahrverbote) und kann eine hohe Sicherheit sowie niedrige Infrastrukturkosten vorweisen.</a:t>
            </a:r>
          </a:p>
          <a:p>
            <a:endParaRPr lang="de-AT" baseline="0" dirty="0" smtClean="0"/>
          </a:p>
          <a:p>
            <a:r>
              <a:rPr lang="de-AT" baseline="0" dirty="0" smtClean="0"/>
              <a:t>Die </a:t>
            </a:r>
            <a:r>
              <a:rPr lang="de-AT" b="1" baseline="0" dirty="0" smtClean="0"/>
              <a:t>Schwächen</a:t>
            </a:r>
            <a:r>
              <a:rPr lang="de-AT" baseline="0" dirty="0" smtClean="0"/>
              <a:t> liegen in der Abhängigkeit von schwankenden Fahrwasserverhältnissen und dem damit verbundenen unterschiedlichen Auslastungsgrad der Schiffe, der niedrigen Transportgeschwindigkeit und der geringen Netzdichte, die oft einen Vor- und Nachlauf auf Straße oder Schiene notwendig machen.</a:t>
            </a: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2814528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smtClean="0"/>
              <a:t>Chancen</a:t>
            </a:r>
            <a:r>
              <a:rPr lang="de-AT" dirty="0" smtClean="0"/>
              <a:t> der Donauschifffahrt bestehen in hohen freien Kapazitäten der Wasserstraße</a:t>
            </a:r>
            <a:r>
              <a:rPr lang="de-AT" baseline="0" dirty="0" smtClean="0"/>
              <a:t> (die Auslastung liegt bei nur 10-15%), internationalen Entwicklungsinitiativen wie der Donauraumstrategie, Kooperationen mit Schiene und Straße sowie im Einsatz von modernen harmonisierten Binnenschifffahrts-Informationsdiensten (RIS).</a:t>
            </a:r>
          </a:p>
          <a:p>
            <a:endParaRPr lang="de-AT" baseline="0" dirty="0" smtClean="0"/>
          </a:p>
          <a:p>
            <a:r>
              <a:rPr lang="de-AT" b="1" baseline="0" dirty="0" smtClean="0"/>
              <a:t>Hindernisse</a:t>
            </a:r>
            <a:r>
              <a:rPr lang="de-AT" baseline="0" dirty="0" smtClean="0"/>
              <a:t> ergeben sich hingegen durch die unterschiedlichen politischen und somit auch budgetären Gewichtungen dieses Verkehrsträgers in den einzelnen Donaustaaten, was oft eine nicht adäquate Instandhaltung der Wasserstraße zur Folge hat sowie im Modernisierungsbedarf vieler Donauhäfen und auch von Teilen der Donauflotte.</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44085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sz="2400" dirty="0" smtClean="0">
                <a:solidFill>
                  <a:schemeClr val="accent1"/>
                </a:solidFill>
              </a:rPr>
              <a:t>Das Binnenschiff</a:t>
            </a:r>
            <a:r>
              <a:rPr lang="de-DE" altLang="de-DE" sz="2400" baseline="0" dirty="0" smtClean="0">
                <a:solidFill>
                  <a:schemeClr val="accent1"/>
                </a:solidFill>
              </a:rPr>
              <a:t> weist zahlreiche Vorteile gegenüber anderen Transportmitteln auf:</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Im Vergleich</a:t>
            </a:r>
            <a:r>
              <a:rPr lang="de-DE" sz="1200" kern="1200" baseline="0" dirty="0" smtClean="0">
                <a:solidFill>
                  <a:schemeClr val="tx1"/>
                </a:solidFill>
                <a:effectLst/>
                <a:latin typeface="+mn-lt"/>
                <a:ea typeface="+mn-ea"/>
                <a:cs typeface="+mn-cs"/>
              </a:rPr>
              <a:t> mit den anderen Landverkehrsträgern bietet das Binnenschiff eine deutlich größere Transportkapazität je Transporteinheit und kann beziehungsweise könnte so einen wichtigen Beitrag zur Entlastung von Straße und Schiene leisten.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Zur</a:t>
            </a:r>
            <a:r>
              <a:rPr lang="de-DE" sz="1200" kern="1200" baseline="0" dirty="0" smtClean="0">
                <a:solidFill>
                  <a:schemeClr val="tx1"/>
                </a:solidFill>
                <a:effectLst/>
                <a:latin typeface="+mn-lt"/>
                <a:ea typeface="+mn-ea"/>
                <a:cs typeface="+mn-cs"/>
              </a:rPr>
              <a:t> Veranschaulichung der </a:t>
            </a:r>
            <a:r>
              <a:rPr lang="de-DE" sz="1200" b="1" kern="1200" baseline="0" dirty="0" smtClean="0">
                <a:solidFill>
                  <a:schemeClr val="tx1"/>
                </a:solidFill>
                <a:effectLst/>
                <a:latin typeface="+mn-lt"/>
                <a:ea typeface="+mn-ea"/>
                <a:cs typeface="+mn-cs"/>
              </a:rPr>
              <a:t>Massenleistungsfähigkeit</a:t>
            </a:r>
            <a:r>
              <a:rPr lang="de-DE" sz="1200" kern="1200" baseline="0" dirty="0" smtClean="0">
                <a:solidFill>
                  <a:schemeClr val="tx1"/>
                </a:solidFill>
                <a:effectLst/>
                <a:latin typeface="+mn-lt"/>
                <a:ea typeface="+mn-ea"/>
                <a:cs typeface="+mn-cs"/>
              </a:rPr>
              <a:t> der Binnenschifffahrt: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 </a:t>
            </a:r>
            <a:r>
              <a:rPr lang="de-DE" sz="1200" b="1" kern="1200" dirty="0" smtClean="0">
                <a:solidFill>
                  <a:schemeClr val="tx1"/>
                </a:solidFill>
                <a:effectLst/>
                <a:latin typeface="+mn-lt"/>
                <a:ea typeface="+mn-ea"/>
                <a:cs typeface="+mn-cs"/>
              </a:rPr>
              <a:t>Binnenschiff</a:t>
            </a:r>
            <a:r>
              <a:rPr lang="de-DE" sz="1200" kern="1200" dirty="0" smtClean="0">
                <a:solidFill>
                  <a:schemeClr val="tx1"/>
                </a:solidFill>
                <a:effectLst/>
                <a:latin typeface="+mn-lt"/>
                <a:ea typeface="+mn-ea"/>
                <a:cs typeface="+mn-cs"/>
              </a:rPr>
              <a:t> mit 4 Leichtern (7.000 nettotonnen) kann so viel transportieren wie </a:t>
            </a:r>
            <a:r>
              <a:rPr lang="de-DE" sz="1200" b="1" kern="1200" dirty="0" smtClean="0">
                <a:solidFill>
                  <a:schemeClr val="tx1"/>
                </a:solidFill>
                <a:effectLst/>
                <a:latin typeface="+mn-lt"/>
                <a:ea typeface="+mn-ea"/>
                <a:cs typeface="+mn-cs"/>
              </a:rPr>
              <a:t>175 Eisenbahnwaggons</a:t>
            </a:r>
            <a:r>
              <a:rPr lang="de-DE" sz="1200" kern="1200" dirty="0" smtClean="0">
                <a:solidFill>
                  <a:schemeClr val="tx1"/>
                </a:solidFill>
                <a:effectLst/>
                <a:latin typeface="+mn-lt"/>
                <a:ea typeface="+mn-ea"/>
                <a:cs typeface="+mn-cs"/>
              </a:rPr>
              <a:t> oder </a:t>
            </a:r>
            <a:r>
              <a:rPr lang="de-DE" sz="1200" b="1" kern="1200" dirty="0" smtClean="0">
                <a:solidFill>
                  <a:schemeClr val="tx1"/>
                </a:solidFill>
                <a:effectLst/>
                <a:latin typeface="+mn-lt"/>
                <a:ea typeface="+mn-ea"/>
                <a:cs typeface="+mn-cs"/>
              </a:rPr>
              <a:t>280 LKW</a:t>
            </a:r>
            <a:r>
              <a:rPr lang="de-DE" sz="1200" kern="1200" dirty="0" smtClean="0">
                <a:solidFill>
                  <a:schemeClr val="tx1"/>
                </a:solidFill>
                <a:effectLst/>
                <a:latin typeface="+mn-lt"/>
                <a:ea typeface="+mn-ea"/>
                <a:cs typeface="+mn-cs"/>
              </a:rPr>
              <a:t>. Das entspricht einer </a:t>
            </a:r>
            <a:r>
              <a:rPr lang="de-DE" sz="1200" b="1" kern="1200" dirty="0" smtClean="0">
                <a:solidFill>
                  <a:schemeClr val="tx1"/>
                </a:solidFill>
                <a:effectLst/>
                <a:latin typeface="+mn-lt"/>
                <a:ea typeface="+mn-ea"/>
                <a:cs typeface="+mn-cs"/>
              </a:rPr>
              <a:t>LKW-Kolonne</a:t>
            </a:r>
            <a:r>
              <a:rPr lang="de-DE" sz="1200" kern="1200" dirty="0" smtClean="0">
                <a:solidFill>
                  <a:schemeClr val="tx1"/>
                </a:solidFill>
                <a:effectLst/>
                <a:latin typeface="+mn-lt"/>
                <a:ea typeface="+mn-ea"/>
                <a:cs typeface="+mn-cs"/>
              </a:rPr>
              <a:t> von rund </a:t>
            </a:r>
            <a:r>
              <a:rPr lang="de-DE" sz="1200" b="1" kern="1200" dirty="0" smtClean="0">
                <a:solidFill>
                  <a:schemeClr val="tx1"/>
                </a:solidFill>
                <a:effectLst/>
                <a:latin typeface="+mn-lt"/>
                <a:ea typeface="+mn-ea"/>
                <a:cs typeface="+mn-cs"/>
              </a:rPr>
              <a:t>20 km </a:t>
            </a:r>
            <a:r>
              <a:rPr lang="de-DE" sz="1200" kern="1200" dirty="0" smtClean="0">
                <a:solidFill>
                  <a:schemeClr val="tx1"/>
                </a:solidFill>
                <a:effectLst/>
                <a:latin typeface="+mn-lt"/>
                <a:ea typeface="+mn-ea"/>
                <a:cs typeface="+mn-cs"/>
              </a:rPr>
              <a:t>auf der Autobahn!</a:t>
            </a:r>
            <a:endParaRPr lang="de-AT" sz="1200" kern="1200" dirty="0" smtClean="0">
              <a:solidFill>
                <a:schemeClr val="tx1"/>
              </a:solidFill>
              <a:effectLst/>
              <a:latin typeface="+mn-lt"/>
              <a:ea typeface="+mn-ea"/>
              <a:cs typeface="+mn-cs"/>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56F06DAA-0A4E-4110-9797-3FB8CA0FEA93}" type="slidenum">
              <a:rPr lang="de-AT" smtClean="0">
                <a:solidFill>
                  <a:prstClr val="black"/>
                </a:solidFill>
              </a:rPr>
              <a:pPr/>
              <a:t>6</a:t>
            </a:fld>
            <a:endParaRPr lang="de-AT" dirty="0">
              <a:solidFill>
                <a:prstClr val="black"/>
              </a:solidFill>
            </a:endParaRPr>
          </a:p>
        </p:txBody>
      </p:sp>
    </p:spTree>
    <p:extLst>
      <p:ext uri="{BB962C8B-B14F-4D97-AF65-F5344CB8AC3E}">
        <p14:creationId xmlns:p14="http://schemas.microsoft.com/office/powerpoint/2010/main" val="122779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1593" eaLnBrk="0" hangingPunct="0">
              <a:defRPr sz="4000">
                <a:solidFill>
                  <a:schemeClr val="tx1"/>
                </a:solidFill>
                <a:latin typeface="Arial" charset="0"/>
              </a:defRPr>
            </a:lvl1pPr>
            <a:lvl2pPr marL="744002" indent="-286156" defTabSz="931593" eaLnBrk="0" hangingPunct="0">
              <a:defRPr sz="4000">
                <a:solidFill>
                  <a:schemeClr val="tx1"/>
                </a:solidFill>
                <a:latin typeface="Arial" charset="0"/>
              </a:defRPr>
            </a:lvl2pPr>
            <a:lvl3pPr marL="1144620" indent="-228924" defTabSz="931593" eaLnBrk="0" hangingPunct="0">
              <a:defRPr sz="4000">
                <a:solidFill>
                  <a:schemeClr val="tx1"/>
                </a:solidFill>
                <a:latin typeface="Arial" charset="0"/>
              </a:defRPr>
            </a:lvl3pPr>
            <a:lvl4pPr marL="1602467" indent="-228924" defTabSz="931593" eaLnBrk="0" hangingPunct="0">
              <a:defRPr sz="4000">
                <a:solidFill>
                  <a:schemeClr val="tx1"/>
                </a:solidFill>
                <a:latin typeface="Arial" charset="0"/>
              </a:defRPr>
            </a:lvl4pPr>
            <a:lvl5pPr marL="2060316" indent="-228924" defTabSz="931593" eaLnBrk="0" hangingPunct="0">
              <a:defRPr sz="4000">
                <a:solidFill>
                  <a:schemeClr val="tx1"/>
                </a:solidFill>
                <a:latin typeface="Arial" charset="0"/>
              </a:defRPr>
            </a:lvl5pPr>
            <a:lvl6pPr marL="2518164" indent="-228924" algn="ctr" defTabSz="931593" eaLnBrk="0" fontAlgn="base" hangingPunct="0">
              <a:spcBef>
                <a:spcPct val="0"/>
              </a:spcBef>
              <a:spcAft>
                <a:spcPct val="0"/>
              </a:spcAft>
              <a:defRPr sz="4000">
                <a:solidFill>
                  <a:schemeClr val="tx1"/>
                </a:solidFill>
                <a:latin typeface="Arial" charset="0"/>
              </a:defRPr>
            </a:lvl6pPr>
            <a:lvl7pPr marL="2976011" indent="-228924" algn="ctr" defTabSz="931593" eaLnBrk="0" fontAlgn="base" hangingPunct="0">
              <a:spcBef>
                <a:spcPct val="0"/>
              </a:spcBef>
              <a:spcAft>
                <a:spcPct val="0"/>
              </a:spcAft>
              <a:defRPr sz="4000">
                <a:solidFill>
                  <a:schemeClr val="tx1"/>
                </a:solidFill>
                <a:latin typeface="Arial" charset="0"/>
              </a:defRPr>
            </a:lvl7pPr>
            <a:lvl8pPr marL="3433859" indent="-228924" algn="ctr" defTabSz="931593" eaLnBrk="0" fontAlgn="base" hangingPunct="0">
              <a:spcBef>
                <a:spcPct val="0"/>
              </a:spcBef>
              <a:spcAft>
                <a:spcPct val="0"/>
              </a:spcAft>
              <a:defRPr sz="4000">
                <a:solidFill>
                  <a:schemeClr val="tx1"/>
                </a:solidFill>
                <a:latin typeface="Arial" charset="0"/>
              </a:defRPr>
            </a:lvl8pPr>
            <a:lvl9pPr marL="3891707" indent="-228924" algn="ctr" defTabSz="931593" eaLnBrk="0" fontAlgn="base" hangingPunct="0">
              <a:spcBef>
                <a:spcPct val="0"/>
              </a:spcBef>
              <a:spcAft>
                <a:spcPct val="0"/>
              </a:spcAft>
              <a:defRPr sz="4000">
                <a:solidFill>
                  <a:schemeClr val="tx1"/>
                </a:solidFill>
                <a:latin typeface="Arial" charset="0"/>
              </a:defRPr>
            </a:lvl9pPr>
          </a:lstStyle>
          <a:p>
            <a:pPr eaLnBrk="1" hangingPunct="1"/>
            <a:fld id="{D273FCF5-4C6A-419C-B052-6EF528384C46}" type="slidenum">
              <a:rPr lang="en-GB" sz="1200">
                <a:solidFill>
                  <a:prstClr val="black"/>
                </a:solidFill>
              </a:rPr>
              <a:pPr eaLnBrk="1" hangingPunct="1"/>
              <a:t>7</a:t>
            </a:fld>
            <a:endParaRPr lang="en-GB" sz="1200" dirty="0">
              <a:solidFill>
                <a:prstClr val="black"/>
              </a:solidFill>
            </a:endParaRPr>
          </a:p>
        </p:txBody>
      </p:sp>
      <p:sp>
        <p:nvSpPr>
          <p:cNvPr id="67587" name="Rectangle 2"/>
          <p:cNvSpPr>
            <a:spLocks noGrp="1" noRot="1" noChangeAspect="1" noChangeArrowheads="1" noTextEdit="1"/>
          </p:cNvSpPr>
          <p:nvPr>
            <p:ph type="sldImg"/>
          </p:nvPr>
        </p:nvSpPr>
        <p:spPr>
          <a:xfrm>
            <a:off x="915988" y="746125"/>
            <a:ext cx="4973637" cy="3730625"/>
          </a:xfrm>
          <a:ln/>
        </p:spPr>
      </p:sp>
      <p:sp>
        <p:nvSpPr>
          <p:cNvPr id="6758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2400" dirty="0" smtClean="0">
                <a:solidFill>
                  <a:schemeClr val="accent1"/>
                </a:solidFill>
              </a:rPr>
              <a:t>Im Bezug auf den </a:t>
            </a:r>
            <a:r>
              <a:rPr lang="de-DE" altLang="de-DE" sz="2400" b="1" dirty="0" smtClean="0">
                <a:solidFill>
                  <a:schemeClr val="accent1"/>
                </a:solidFill>
              </a:rPr>
              <a:t>spezifischen Energieverbrauch</a:t>
            </a:r>
            <a:r>
              <a:rPr lang="de-DE" altLang="de-DE" sz="2400" b="1" baseline="0" dirty="0" smtClean="0">
                <a:solidFill>
                  <a:schemeClr val="accent1"/>
                </a:solidFill>
              </a:rPr>
              <a:t> </a:t>
            </a:r>
            <a:r>
              <a:rPr lang="de-DE" altLang="de-DE" sz="2400" baseline="0" dirty="0" smtClean="0">
                <a:solidFill>
                  <a:schemeClr val="accent1"/>
                </a:solidFill>
              </a:rPr>
              <a:t>kann die Binnenschifffahrt als der effektivste und somit umweltfreundlichste Verkehrsträger bezeichnet werden. Das Binnenschiff kann eine Tonne Ladung bei gleichem Energieverbrauch beinahe </a:t>
            </a:r>
            <a:r>
              <a:rPr lang="de-DE" altLang="de-DE" sz="2400" b="1" baseline="0" dirty="0" smtClean="0">
                <a:solidFill>
                  <a:schemeClr val="accent1"/>
                </a:solidFill>
              </a:rPr>
              <a:t>viermal so weit </a:t>
            </a:r>
            <a:r>
              <a:rPr lang="de-DE" altLang="de-DE" sz="2400" baseline="0" dirty="0" smtClean="0">
                <a:solidFill>
                  <a:schemeClr val="accent1"/>
                </a:solidFill>
              </a:rPr>
              <a:t>transportieren wie der LKW.</a:t>
            </a:r>
            <a:endParaRPr lang="de-DE" altLang="de-DE" sz="2400" dirty="0" smtClean="0">
              <a:solidFill>
                <a:schemeClr val="accent1"/>
              </a:solidFill>
            </a:endParaRPr>
          </a:p>
          <a:p>
            <a:pPr eaLnBrk="1" hangingPunct="1"/>
            <a:endParaRPr lang="de-DE" altLang="de-DE" sz="2400" dirty="0">
              <a:solidFill>
                <a:schemeClr val="accent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1670" eaLnBrk="0" hangingPunct="0">
              <a:defRPr sz="4000">
                <a:solidFill>
                  <a:schemeClr val="tx1"/>
                </a:solidFill>
                <a:latin typeface="Arial" charset="0"/>
              </a:defRPr>
            </a:lvl1pPr>
            <a:lvl2pPr marL="744064" indent="-286179" defTabSz="931670" eaLnBrk="0" hangingPunct="0">
              <a:defRPr sz="4000">
                <a:solidFill>
                  <a:schemeClr val="tx1"/>
                </a:solidFill>
                <a:latin typeface="Arial" charset="0"/>
              </a:defRPr>
            </a:lvl2pPr>
            <a:lvl3pPr marL="1144715" indent="-228943" defTabSz="931670" eaLnBrk="0" hangingPunct="0">
              <a:defRPr sz="4000">
                <a:solidFill>
                  <a:schemeClr val="tx1"/>
                </a:solidFill>
                <a:latin typeface="Arial" charset="0"/>
              </a:defRPr>
            </a:lvl3pPr>
            <a:lvl4pPr marL="1602600" indent="-228943" defTabSz="931670" eaLnBrk="0" hangingPunct="0">
              <a:defRPr sz="4000">
                <a:solidFill>
                  <a:schemeClr val="tx1"/>
                </a:solidFill>
                <a:latin typeface="Arial" charset="0"/>
              </a:defRPr>
            </a:lvl4pPr>
            <a:lvl5pPr marL="2060486" indent="-228943" defTabSz="931670" eaLnBrk="0" hangingPunct="0">
              <a:defRPr sz="4000">
                <a:solidFill>
                  <a:schemeClr val="tx1"/>
                </a:solidFill>
                <a:latin typeface="Arial" charset="0"/>
              </a:defRPr>
            </a:lvl5pPr>
            <a:lvl6pPr marL="2518372" indent="-228943" algn="ctr" defTabSz="931670" eaLnBrk="0" fontAlgn="base" hangingPunct="0">
              <a:spcBef>
                <a:spcPct val="0"/>
              </a:spcBef>
              <a:spcAft>
                <a:spcPct val="0"/>
              </a:spcAft>
              <a:defRPr sz="4000">
                <a:solidFill>
                  <a:schemeClr val="tx1"/>
                </a:solidFill>
                <a:latin typeface="Arial" charset="0"/>
              </a:defRPr>
            </a:lvl6pPr>
            <a:lvl7pPr marL="2976258" indent="-228943" algn="ctr" defTabSz="931670" eaLnBrk="0" fontAlgn="base" hangingPunct="0">
              <a:spcBef>
                <a:spcPct val="0"/>
              </a:spcBef>
              <a:spcAft>
                <a:spcPct val="0"/>
              </a:spcAft>
              <a:defRPr sz="4000">
                <a:solidFill>
                  <a:schemeClr val="tx1"/>
                </a:solidFill>
                <a:latin typeface="Arial" charset="0"/>
              </a:defRPr>
            </a:lvl7pPr>
            <a:lvl8pPr marL="3434144" indent="-228943" algn="ctr" defTabSz="931670" eaLnBrk="0" fontAlgn="base" hangingPunct="0">
              <a:spcBef>
                <a:spcPct val="0"/>
              </a:spcBef>
              <a:spcAft>
                <a:spcPct val="0"/>
              </a:spcAft>
              <a:defRPr sz="4000">
                <a:solidFill>
                  <a:schemeClr val="tx1"/>
                </a:solidFill>
                <a:latin typeface="Arial" charset="0"/>
              </a:defRPr>
            </a:lvl8pPr>
            <a:lvl9pPr marL="3892029" indent="-228943" algn="ctr" defTabSz="931670" eaLnBrk="0" fontAlgn="base" hangingPunct="0">
              <a:spcBef>
                <a:spcPct val="0"/>
              </a:spcBef>
              <a:spcAft>
                <a:spcPct val="0"/>
              </a:spcAft>
              <a:defRPr sz="4000">
                <a:solidFill>
                  <a:schemeClr val="tx1"/>
                </a:solidFill>
                <a:latin typeface="Arial" charset="0"/>
              </a:defRPr>
            </a:lvl9pPr>
          </a:lstStyle>
          <a:p>
            <a:pPr eaLnBrk="1" hangingPunct="1"/>
            <a:fld id="{0677E3A0-DCA7-4251-82B9-7786E5BDC6BF}" type="slidenum">
              <a:rPr lang="en-GB" sz="1200"/>
              <a:pPr eaLnBrk="1" hangingPunct="1"/>
              <a:t>8</a:t>
            </a:fld>
            <a:endParaRPr lang="en-GB" sz="1200" dirty="0"/>
          </a:p>
        </p:txBody>
      </p:sp>
      <p:sp>
        <p:nvSpPr>
          <p:cNvPr id="68611" name="Rectangle 2"/>
          <p:cNvSpPr>
            <a:spLocks noGrp="1" noRot="1" noChangeAspect="1" noChangeArrowheads="1" noTextEdit="1"/>
          </p:cNvSpPr>
          <p:nvPr>
            <p:ph type="sldImg"/>
          </p:nvPr>
        </p:nvSpPr>
        <p:spPr>
          <a:xfrm>
            <a:off x="915988" y="746125"/>
            <a:ext cx="4973637" cy="3729038"/>
          </a:xfrm>
          <a:ln/>
        </p:spPr>
      </p:sp>
      <p:sp>
        <p:nvSpPr>
          <p:cNvPr id="68612" name="Rectangle 3"/>
          <p:cNvSpPr>
            <a:spLocks noGrp="1" noChangeArrowheads="1"/>
          </p:cNvSpPr>
          <p:nvPr>
            <p:ph type="body" idx="1"/>
          </p:nvPr>
        </p:nvSpPr>
        <p:spPr>
          <a:noFill/>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altLang="de-DE" sz="2400" dirty="0" smtClean="0">
                <a:solidFill>
                  <a:schemeClr val="accent1"/>
                </a:solidFill>
              </a:rPr>
              <a:t>Das Binnenschiff</a:t>
            </a:r>
            <a:r>
              <a:rPr lang="de-DE" altLang="de-DE" sz="2400" baseline="0" dirty="0" smtClean="0">
                <a:solidFill>
                  <a:schemeClr val="accent1"/>
                </a:solidFill>
              </a:rPr>
              <a:t> verursacht im Vergleich mit LKW und Bahn die mit Abstand </a:t>
            </a:r>
            <a:r>
              <a:rPr lang="de-DE" altLang="de-DE" sz="2400" b="1" baseline="0" dirty="0" smtClean="0">
                <a:solidFill>
                  <a:schemeClr val="accent1"/>
                </a:solidFill>
              </a:rPr>
              <a:t>geringsten externen Kosten.</a:t>
            </a:r>
            <a:r>
              <a:rPr lang="de-DE" altLang="de-DE" sz="2400" baseline="0" dirty="0" smtClean="0">
                <a:solidFill>
                  <a:schemeClr val="accent1"/>
                </a:solidFill>
              </a:rPr>
              <a:t> Externe Kosten sind Kosten die aus Klimagasen, Luftschadstoffen, Unfällen und Lärm resultieren. Insbesondere der CO2-Ausstoß ist vergleichsweise niedrig, wodurch die Binnenschifffahrt einen Beitrag zur Erreichung der Klimaziele der europäischen Union leisten kann.</a:t>
            </a:r>
            <a:endParaRPr lang="de-DE" altLang="de-DE" sz="2400" dirty="0" smtClean="0">
              <a:solidFill>
                <a:schemeClr val="accent1"/>
              </a:solidFill>
            </a:endParaRPr>
          </a:p>
          <a:p>
            <a:pPr marL="0" lvl="1"/>
            <a:endParaRPr lang="de-DE" altLang="de-DE" sz="2400" dirty="0" smtClean="0">
              <a:solidFill>
                <a:schemeClr val="accent1"/>
              </a:solidFill>
            </a:endParaRPr>
          </a:p>
          <a:p>
            <a:pPr lvl="1"/>
            <a:endParaRPr lang="de-DE" altLang="de-DE" sz="2400" dirty="0" smtClean="0">
              <a:solidFill>
                <a:schemeClr val="accent1"/>
              </a:solidFill>
            </a:endParaRPr>
          </a:p>
          <a:p>
            <a:pPr marL="0" lvl="1"/>
            <a:r>
              <a:rPr lang="de-DE" altLang="de-DE" sz="2400" dirty="0" smtClean="0">
                <a:solidFill>
                  <a:schemeClr val="accent1"/>
                </a:solidFill>
              </a:rPr>
              <a:t>Die externen Kosten des </a:t>
            </a:r>
            <a:r>
              <a:rPr lang="de-DE" altLang="de-DE" sz="2400" b="1" dirty="0" smtClean="0">
                <a:solidFill>
                  <a:schemeClr val="accent1"/>
                </a:solidFill>
              </a:rPr>
              <a:t>Binnenschiffes</a:t>
            </a:r>
            <a:r>
              <a:rPr lang="de-DE" altLang="de-DE" sz="2400" dirty="0" smtClean="0">
                <a:solidFill>
                  <a:schemeClr val="accent1"/>
                </a:solidFill>
              </a:rPr>
              <a:t> betragen pro 1000 km </a:t>
            </a:r>
            <a:r>
              <a:rPr lang="de-DE" altLang="de-DE" sz="2400" b="1" dirty="0" smtClean="0">
                <a:solidFill>
                  <a:schemeClr val="accent1"/>
                </a:solidFill>
              </a:rPr>
              <a:t>10€</a:t>
            </a:r>
            <a:r>
              <a:rPr lang="de-DE" altLang="de-DE" sz="2400" dirty="0" smtClean="0">
                <a:solidFill>
                  <a:schemeClr val="accent1"/>
                </a:solidFill>
              </a:rPr>
              <a:t>, bei der </a:t>
            </a:r>
            <a:r>
              <a:rPr lang="de-DE" altLang="de-DE" sz="2400" b="1" dirty="0" smtClean="0">
                <a:solidFill>
                  <a:schemeClr val="accent1"/>
                </a:solidFill>
              </a:rPr>
              <a:t>Bahn</a:t>
            </a:r>
            <a:r>
              <a:rPr lang="de-DE" altLang="de-DE" sz="2400" dirty="0" smtClean="0">
                <a:solidFill>
                  <a:schemeClr val="accent1"/>
                </a:solidFill>
              </a:rPr>
              <a:t> </a:t>
            </a:r>
            <a:r>
              <a:rPr lang="de-DE" altLang="de-DE" sz="2400" b="1" dirty="0" smtClean="0">
                <a:solidFill>
                  <a:schemeClr val="accent1"/>
                </a:solidFill>
              </a:rPr>
              <a:t>15€</a:t>
            </a:r>
            <a:r>
              <a:rPr lang="de-DE" altLang="de-DE" sz="2400" dirty="0" smtClean="0">
                <a:solidFill>
                  <a:schemeClr val="accent1"/>
                </a:solidFill>
              </a:rPr>
              <a:t> und beim </a:t>
            </a:r>
            <a:r>
              <a:rPr lang="de-DE" altLang="de-DE" sz="2400" b="1" dirty="0" smtClean="0">
                <a:solidFill>
                  <a:schemeClr val="accent1"/>
                </a:solidFill>
              </a:rPr>
              <a:t>LKW 35€</a:t>
            </a:r>
            <a:r>
              <a:rPr lang="de-DE" altLang="de-DE" sz="2400" dirty="0" smtClean="0">
                <a:solidFill>
                  <a:schemeClr val="accent1"/>
                </a:solidFill>
              </a:rPr>
              <a:t>!</a:t>
            </a:r>
            <a:endParaRPr lang="de-DE" altLang="de-DE" sz="2400" dirty="0">
              <a:solidFill>
                <a:schemeClr val="accent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Das Binnenschiff</a:t>
            </a:r>
            <a:r>
              <a:rPr lang="de-AT" baseline="0" dirty="0" smtClean="0"/>
              <a:t> stellt das mit Abstand </a:t>
            </a:r>
            <a:r>
              <a:rPr lang="de-AT" b="1" baseline="0" dirty="0" smtClean="0"/>
              <a:t>sicherste Verkehrsmittel </a:t>
            </a:r>
            <a:r>
              <a:rPr lang="de-AT" baseline="0" dirty="0" smtClean="0"/>
              <a:t>dar. Im Jahr 2012 kam es auf der österreichischen Donau insgesamt zu 19 Verkehrsunfällen, Todesfälle waren keine zu verzeichnen.</a:t>
            </a:r>
          </a:p>
          <a:p>
            <a:r>
              <a:rPr lang="de-AT" baseline="0" dirty="0" smtClean="0"/>
              <a:t>Im selben Vergleichszeitraum kam es österreichweit zu 1.217 Unfällen mit LKWs über 3,5 Tonnen (Quelle Statistik Austria).</a:t>
            </a:r>
          </a:p>
          <a:p>
            <a:endParaRPr lang="de-AT" baseline="0" dirty="0" smtClean="0"/>
          </a:p>
          <a:p>
            <a:r>
              <a:rPr lang="de-AT" baseline="0" dirty="0" smtClean="0"/>
              <a:t>Zudem ist das Binnenschiff </a:t>
            </a:r>
            <a:r>
              <a:rPr lang="de-AT" b="1" baseline="0" dirty="0" smtClean="0"/>
              <a:t>rund um die Uhr einsetzbar</a:t>
            </a:r>
            <a:r>
              <a:rPr lang="de-AT" baseline="0" dirty="0" smtClean="0"/>
              <a:t>, Beschränkungen wie Wochenend- und Nachtfahrverbote gibt es keine.</a:t>
            </a:r>
          </a:p>
          <a:p>
            <a:endParaRPr lang="de-AT" baseline="0" dirty="0" smtClean="0"/>
          </a:p>
          <a:p>
            <a:r>
              <a:rPr lang="de-AT" baseline="0" dirty="0" smtClean="0"/>
              <a:t>Durch die meist natürliche Infrastruktur der Wasserstraße, werden </a:t>
            </a:r>
            <a:r>
              <a:rPr lang="de-AT" b="1" baseline="0" dirty="0" smtClean="0"/>
              <a:t>geringere Wege- und Instandhaltungskosten </a:t>
            </a:r>
            <a:r>
              <a:rPr lang="de-AT" baseline="0" dirty="0" smtClean="0"/>
              <a:t>benötigt. </a:t>
            </a:r>
          </a:p>
          <a:p>
            <a:r>
              <a:rPr lang="de-AT" baseline="0" dirty="0" smtClean="0"/>
              <a:t>Zur Veranschaulichung: zur Verbesserung der Infrastruktur der gesamten Donau würden nach Schätzungen rund 1,2 Milliarden Euro benötigt werden, dies entspricht den Errichtungskosten von rund 50 Straßenkilometern!</a:t>
            </a:r>
          </a:p>
          <a:p>
            <a:endParaRPr lang="de-AT" baseline="0" dirty="0" smtClean="0"/>
          </a:p>
          <a:p>
            <a:r>
              <a:rPr lang="de-AT" baseline="0" dirty="0" smtClean="0"/>
              <a:t>Die rechte Grafik zeigt einen Wegekostenvergleich am Beispiel der deutschen Landverkehrsträger, die beim Binnenschiff mit 12,60 Euro je 1000 Tonnenkilometern mit Abstand am niedrigsten ausfallen.</a:t>
            </a:r>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solidFill>
                  <a:prstClr val="black"/>
                </a:solidFill>
              </a:rPr>
              <a:pPr/>
              <a:t>9</a:t>
            </a:fld>
            <a:endParaRPr lang="de-AT" dirty="0">
              <a:solidFill>
                <a:prstClr val="black"/>
              </a:solidFill>
            </a:endParaRPr>
          </a:p>
        </p:txBody>
      </p:sp>
    </p:spTree>
    <p:extLst>
      <p:ext uri="{BB962C8B-B14F-4D97-AF65-F5344CB8AC3E}">
        <p14:creationId xmlns:p14="http://schemas.microsoft.com/office/powerpoint/2010/main" val="260158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E9E89E5C-62BA-4273-875A-8E93AA614383}" type="datetime7">
              <a:rPr lang="de-DE" smtClean="0"/>
              <a:t>Mai-14</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‹nr.›</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9D33B7-0F04-4806-97E1-643330FEB661}"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50CA-9622-4965-B654-BADDD7A25FA8}"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2D4483-390B-4BB2-9882-3074A06796CE}"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AC62ED-1B80-41F0-86D0-2768956EB7B4}"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3490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8B60F-155E-476F-BFBF-A88E25776499}"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2392727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89050-7509-4DDC-9248-81DCB01E0575}" type="datetime7">
              <a:rPr lang="de-DE" smtClean="0">
                <a:solidFill>
                  <a:prstClr val="black"/>
                </a:solidFill>
              </a:rPr>
              <a:t>Mai-14</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15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1E8659-0ECC-4E4B-8248-9EB3890D2AD9}"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0192117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DDA3C3-F766-4472-B31D-C63C0A652435}" type="datetime7">
              <a:rPr lang="de-DE" smtClean="0">
                <a:solidFill>
                  <a:prstClr val="white"/>
                </a:solidFill>
              </a:rPr>
              <a:t>Mai-14</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9394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A754E9-19F7-4415-848A-AFAD1B2D5BF7}" type="datetime7">
              <a:rPr lang="de-DE" smtClean="0">
                <a:solidFill>
                  <a:prstClr val="white"/>
                </a:solidFill>
              </a:rPr>
              <a:t>Mai-14</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11269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218AA-F591-4D3F-A0C7-964885E1D7C3}" type="datetime7">
              <a:rPr lang="de-DE" smtClean="0">
                <a:solidFill>
                  <a:prstClr val="white"/>
                </a:solidFill>
              </a:rPr>
              <a:t>Mai-14</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7441319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412A5E0-F29B-4B95-A389-3E10DA9ED5D7}"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6CC4EF-354B-461A-9D26-408FEB2735EA}"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39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B5384-6831-48FB-84D2-4B48C216264D}"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7302854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90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02492-F186-4408-9C2D-09AC8432486F}"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1268985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191B21-8923-4D90-A8D8-9B3647E5270F}"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771480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FF62E-C2CA-4B88-9A99-E49F55F5BA84}" type="datetime7">
              <a:rPr lang="de-DE" smtClean="0">
                <a:solidFill>
                  <a:prstClr val="white"/>
                </a:solidFill>
              </a:rPr>
              <a:t>Mai-14</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74C95-B968-4AFC-ABF5-A1B3B4CB6574}" type="datetime7">
              <a:rPr lang="de-DE" smtClean="0">
                <a:solidFill>
                  <a:prstClr val="black"/>
                </a:solidFill>
              </a:rPr>
              <a:t>Mai-14</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‹nr.›</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B4846C-FD36-4908-BBC7-891D13AC572E}"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186F6E-3BBC-42B9-9559-3F8B8FB242B4}" type="datetime7">
              <a:rPr lang="de-DE" smtClean="0">
                <a:solidFill>
                  <a:prstClr val="white"/>
                </a:solidFill>
              </a:rPr>
              <a:t>Mai-14</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947771-D9BC-467D-933D-BEE3221B3D22}" type="datetime7">
              <a:rPr lang="de-DE" smtClean="0">
                <a:solidFill>
                  <a:prstClr val="white"/>
                </a:solidFill>
              </a:rPr>
              <a:t>Mai-14</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75562-174A-4F71-B57A-1680CD11F085}" type="datetime7">
              <a:rPr lang="de-DE" smtClean="0">
                <a:solidFill>
                  <a:prstClr val="white"/>
                </a:solidFill>
              </a:rPr>
              <a:t>Mai-14</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8CC114-3697-4C29-A66E-C8A08AC7EF78}" type="datetime7">
              <a:rPr lang="de-DE" smtClean="0">
                <a:solidFill>
                  <a:prstClr val="white"/>
                </a:solidFill>
              </a:rPr>
              <a:t>Mai-14</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‹nr.›</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BAE8C-7F02-4E0E-B90C-6464530104F2}" type="datetime7">
              <a:rPr lang="de-DE" smtClean="0"/>
              <a:t>Mai-14</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‹nr.›</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2C8F9820-0D7F-45CB-A7A3-07B091E235A8}" type="datetime7">
              <a:rPr lang="de-DE" smtClean="0">
                <a:solidFill>
                  <a:prstClr val="white"/>
                </a:solidFill>
              </a:rPr>
              <a:t>Mai-14</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pic>
        <p:nvPicPr>
          <p:cNvPr id="13" name="Picture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796137" y="335086"/>
            <a:ext cx="1656184" cy="494522"/>
          </a:xfrm>
          <a:prstGeom prst="rect">
            <a:avLst/>
          </a:prstGeom>
        </p:spPr>
      </p:pic>
      <p:pic>
        <p:nvPicPr>
          <p:cNvPr id="14" name="Picture 3"/>
          <p:cNvPicPr>
            <a:picLocks noChangeAspect="1" noChangeArrowheads="1"/>
          </p:cNvPicPr>
          <p:nvPr userDrawn="1"/>
        </p:nvPicPr>
        <p:blipFill>
          <a:blip r:embed="rId14" cstate="screen">
            <a:clrChange>
              <a:clrFrom>
                <a:srgbClr val="FFFFFE"/>
              </a:clrFrom>
              <a:clrTo>
                <a:srgbClr val="FFFFFE">
                  <a:alpha val="0"/>
                </a:srgbClr>
              </a:clrTo>
            </a:clrChange>
            <a:extLst>
              <a:ext uri="{28A0092B-C50C-407E-A947-70E740481C1C}">
                <a14:useLocalDpi xmlns:a14="http://schemas.microsoft.com/office/drawing/2010/main"/>
              </a:ext>
            </a:extLst>
          </a:blip>
          <a:srcRect/>
          <a:stretch>
            <a:fillRect/>
          </a:stretch>
        </p:blipFill>
        <p:spPr bwMode="auto">
          <a:xfrm>
            <a:off x="7596335" y="241546"/>
            <a:ext cx="1400879" cy="50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834638" y="739105"/>
            <a:ext cx="1162576" cy="4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B21478A-47ED-4DEB-9CD3-9C41B916324B}" type="datetime7">
              <a:rPr lang="de-DE" smtClean="0">
                <a:solidFill>
                  <a:prstClr val="white"/>
                </a:solidFill>
              </a:rPr>
              <a:t>Mai-14</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‹nr.›</a:t>
            </a:fld>
            <a:endParaRPr lang="de-AT" dirty="0">
              <a:solidFill>
                <a:prstClr val="white"/>
              </a:solidFill>
            </a:endParaRPr>
          </a:p>
        </p:txBody>
      </p:sp>
      <p:sp>
        <p:nvSpPr>
          <p:cNvPr id="12" name="Rectangle 9"/>
          <p:cNvSpPr/>
          <p:nvPr userDrawn="1"/>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14" name="Rectangle 6"/>
          <p:cNvSpPr/>
          <p:nvPr userDrawn="1"/>
        </p:nvSpPr>
        <p:spPr>
          <a:xfrm>
            <a:off x="-1" y="1484783"/>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53074" y="371196"/>
            <a:ext cx="1800200" cy="537524"/>
          </a:xfrm>
          <a:prstGeom prst="rect">
            <a:avLst/>
          </a:prstGeom>
        </p:spPr>
      </p:pic>
      <p:pic>
        <p:nvPicPr>
          <p:cNvPr id="16" name="Picture 3"/>
          <p:cNvPicPr>
            <a:picLocks noChangeAspect="1" noChangeArrowheads="1"/>
          </p:cNvPicPr>
          <p:nvPr userDrawn="1"/>
        </p:nvPicPr>
        <p:blipFill>
          <a:blip r:embed="rId1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27942" y="241546"/>
            <a:ext cx="1636546" cy="59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http://blog.fti-remixed.at/wp-content/uploads/2012/05/Viadonau.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52320" y="1085506"/>
            <a:ext cx="1368152" cy="270353"/>
          </a:xfrm>
          <a:prstGeom prst="rect">
            <a:avLst/>
          </a:prstGeom>
          <a:noFill/>
          <a:extLst/>
        </p:spPr>
      </p:pic>
    </p:spTree>
    <p:extLst>
      <p:ext uri="{BB962C8B-B14F-4D97-AF65-F5344CB8AC3E}">
        <p14:creationId xmlns:p14="http://schemas.microsoft.com/office/powerpoint/2010/main" val="1125785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logistikum.at/forschung/verkehrslogistik/rewway/lernplattform/uebungen.html" TargetMode="External"/><Relationship Id="rId2" Type="http://schemas.openxmlformats.org/officeDocument/2006/relationships/hyperlink" Target="http://www.youtube.com/watch?v=Q2dFo57SOXc" TargetMode="Externa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84784"/>
            <a:ext cx="7772400" cy="1470025"/>
          </a:xfrm>
        </p:spPr>
        <p:txBody>
          <a:bodyPr>
            <a:normAutofit/>
          </a:bodyPr>
          <a:lstStyle/>
          <a:p>
            <a:r>
              <a:rPr lang="de-AT" sz="3200" b="1" cap="none" dirty="0"/>
              <a:t>Verkehrsträgervergleich</a:t>
            </a:r>
            <a:endParaRPr lang="de-AT" sz="3200" b="1" cap="none" dirty="0">
              <a:solidFill>
                <a:schemeClr val="accent1">
                  <a:lumMod val="75000"/>
                </a:schemeClr>
              </a:solidFill>
            </a:endParaRPr>
          </a:p>
        </p:txBody>
      </p:sp>
      <p:sp>
        <p:nvSpPr>
          <p:cNvPr id="8" name="Subtitle 7"/>
          <p:cNvSpPr>
            <a:spLocks noGrp="1"/>
          </p:cNvSpPr>
          <p:nvPr>
            <p:ph type="subTitle" idx="1"/>
          </p:nvPr>
        </p:nvSpPr>
        <p:spPr>
          <a:xfrm>
            <a:off x="1331640" y="2420888"/>
            <a:ext cx="6400800" cy="1752600"/>
          </a:xfrm>
        </p:spPr>
        <p:txBody>
          <a:bodyPr>
            <a:normAutofit/>
          </a:bodyPr>
          <a:lstStyle/>
          <a:p>
            <a:r>
              <a:rPr lang="de-AT" dirty="0">
                <a:solidFill>
                  <a:schemeClr val="tx2"/>
                </a:solidFill>
              </a:rPr>
              <a:t>aus der Präsentationsserie </a:t>
            </a:r>
          </a:p>
          <a:p>
            <a:r>
              <a:rPr lang="de-AT" dirty="0">
                <a:solidFill>
                  <a:schemeClr val="tx2"/>
                </a:solidFill>
              </a:rPr>
              <a:t>„Grundlagen der Binnenschifffahrt“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537" y="5538344"/>
            <a:ext cx="2088231" cy="623528"/>
          </a:xfrm>
          <a:prstGeom prst="rect">
            <a:avLst/>
          </a:prstGeom>
        </p:spPr>
      </p:pic>
      <p:pic>
        <p:nvPicPr>
          <p:cNvPr id="5" name="Grafik 8" descr="fh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8304" y="116632"/>
            <a:ext cx="1423800" cy="883920"/>
          </a:xfrm>
          <a:prstGeom prst="rect">
            <a:avLst/>
          </a:prstGeom>
        </p:spPr>
      </p:pic>
      <p:pic>
        <p:nvPicPr>
          <p:cNvPr id="9" name="Grafik 9" descr="logistikum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519" y="0"/>
            <a:ext cx="2681301" cy="980728"/>
          </a:xfrm>
          <a:prstGeom prst="rect">
            <a:avLst/>
          </a:prstGeom>
        </p:spPr>
      </p:pic>
      <p:pic>
        <p:nvPicPr>
          <p:cNvPr id="10"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via-donau.org/typo3temp/pics/4d8a5a418a.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04226" y="3517918"/>
            <a:ext cx="2257189" cy="1563104"/>
          </a:xfrm>
          <a:prstGeom prst="rect">
            <a:avLst/>
          </a:prstGeom>
          <a:noFill/>
          <a:effectLst>
            <a:glow rad="266700">
              <a:schemeClr val="accent1">
                <a:alpha val="40000"/>
              </a:schemeClr>
            </a:glow>
          </a:effectLst>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5089" y="5554811"/>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26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de-DE" b="1" dirty="0" smtClean="0">
                <a:solidFill>
                  <a:schemeClr val="accent1"/>
                </a:solidFill>
              </a:rPr>
              <a:t>konkurrenzfähige Transportzeiten</a:t>
            </a:r>
          </a:p>
        </p:txBody>
      </p:sp>
      <p:sp>
        <p:nvSpPr>
          <p:cNvPr id="6"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7"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9" name="Content Placeholder 2"/>
          <p:cNvSpPr txBox="1">
            <a:spLocks/>
          </p:cNvSpPr>
          <p:nvPr/>
        </p:nvSpPr>
        <p:spPr>
          <a:xfrm>
            <a:off x="251520" y="5301208"/>
            <a:ext cx="8496000" cy="864096"/>
          </a:xfrm>
          <a:prstGeom prst="rect">
            <a:avLst/>
          </a:prstGeom>
          <a:ln w="19050">
            <a:solidFill>
              <a:schemeClr val="accent1"/>
            </a:solidFill>
          </a:ln>
        </p:spPr>
        <p:txBody>
          <a:bodyPr vert="horz" lIns="91440" tIns="45720" rIns="91440" bIns="45720" rtlCol="0" anchor="ct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DE" sz="3600" spc="60" dirty="0" smtClean="0">
                <a:solidFill>
                  <a:srgbClr val="3C628F"/>
                </a:solidFill>
              </a:rPr>
              <a:t>Abwägung zwischen den Faktoren Zeit und Geld-&gt; oft können niedrige Transportkosten die längeren Transportzeiten kompensieren.</a:t>
            </a:r>
            <a:endParaRPr lang="de-AT" sz="1800" dirty="0">
              <a:solidFill>
                <a:srgbClr val="04617B"/>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068" y="5466560"/>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817028721"/>
              </p:ext>
            </p:extLst>
          </p:nvPr>
        </p:nvGraphicFramePr>
        <p:xfrm>
          <a:off x="558236" y="2132856"/>
          <a:ext cx="7800948" cy="2499696"/>
        </p:xfrm>
        <a:graphic>
          <a:graphicData uri="http://schemas.openxmlformats.org/drawingml/2006/table">
            <a:tbl>
              <a:tblPr firstRow="1" bandRow="1">
                <a:tableStyleId>{5C22544A-7EE6-4342-B048-85BDC9FD1C3A}</a:tableStyleId>
              </a:tblPr>
              <a:tblGrid>
                <a:gridCol w="2904405"/>
                <a:gridCol w="1872208"/>
                <a:gridCol w="3024335"/>
              </a:tblGrid>
              <a:tr h="971742">
                <a:tc>
                  <a:txBody>
                    <a:bodyPr/>
                    <a:lstStyle/>
                    <a:p>
                      <a:pPr algn="ctr"/>
                      <a:r>
                        <a:rPr lang="de-AT" dirty="0" smtClean="0">
                          <a:solidFill>
                            <a:schemeClr val="bg1"/>
                          </a:solidFill>
                        </a:rPr>
                        <a:t>Beispieltransport von Österreich nach Rumänien </a:t>
                      </a:r>
                    </a:p>
                    <a:p>
                      <a:pPr algn="ctr"/>
                      <a:r>
                        <a:rPr lang="de-AT" dirty="0" smtClean="0">
                          <a:solidFill>
                            <a:schemeClr val="bg1"/>
                          </a:solidFill>
                        </a:rPr>
                        <a:t>(Hafen-Hafen-Verkehr)</a:t>
                      </a:r>
                      <a:endParaRPr lang="de-AT" dirty="0">
                        <a:solidFill>
                          <a:schemeClr val="bg1"/>
                        </a:solidFill>
                      </a:endParaRPr>
                    </a:p>
                  </a:txBody>
                  <a:tcPr/>
                </a:tc>
                <a:tc>
                  <a:txBody>
                    <a:bodyPr/>
                    <a:lstStyle/>
                    <a:p>
                      <a:endParaRPr lang="de-AT" dirty="0" smtClean="0"/>
                    </a:p>
                    <a:p>
                      <a:pPr algn="ctr"/>
                      <a:r>
                        <a:rPr lang="de-AT" dirty="0" smtClean="0"/>
                        <a:t>Laufzeit</a:t>
                      </a:r>
                      <a:endParaRPr lang="de-AT" dirty="0"/>
                    </a:p>
                  </a:txBody>
                  <a:tcPr/>
                </a:tc>
                <a:tc>
                  <a:txBody>
                    <a:bodyPr/>
                    <a:lstStyle/>
                    <a:p>
                      <a:pPr algn="ctr"/>
                      <a:r>
                        <a:rPr lang="de-AT" dirty="0" smtClean="0"/>
                        <a:t>Transportpreis in Relation</a:t>
                      </a:r>
                      <a:r>
                        <a:rPr lang="de-AT" baseline="0" dirty="0" smtClean="0"/>
                        <a:t> zu anderen Verkehrsträgern (Basis = Binnenschiff)</a:t>
                      </a:r>
                      <a:endParaRPr lang="de-AT" dirty="0"/>
                    </a:p>
                  </a:txBody>
                  <a:tcPr/>
                </a:tc>
              </a:tr>
              <a:tr h="509318">
                <a:tc>
                  <a:txBody>
                    <a:bodyPr/>
                    <a:lstStyle/>
                    <a:p>
                      <a:r>
                        <a:rPr lang="de-AT" dirty="0" smtClean="0">
                          <a:solidFill>
                            <a:schemeClr val="accent1"/>
                          </a:solidFill>
                        </a:rPr>
                        <a:t>Binnenschiff</a:t>
                      </a:r>
                      <a:endParaRPr lang="de-AT" dirty="0">
                        <a:solidFill>
                          <a:schemeClr val="accent1"/>
                        </a:solidFill>
                      </a:endParaRPr>
                    </a:p>
                  </a:txBody>
                  <a:tcPr/>
                </a:tc>
                <a:tc>
                  <a:txBody>
                    <a:bodyPr/>
                    <a:lstStyle/>
                    <a:p>
                      <a:r>
                        <a:rPr lang="de-AT" dirty="0" smtClean="0">
                          <a:solidFill>
                            <a:schemeClr val="accent1"/>
                          </a:solidFill>
                        </a:rPr>
                        <a:t>6 Tage</a:t>
                      </a:r>
                      <a:endParaRPr lang="de-AT" dirty="0">
                        <a:solidFill>
                          <a:schemeClr val="accent1"/>
                        </a:solidFill>
                      </a:endParaRPr>
                    </a:p>
                  </a:txBody>
                  <a:tcPr/>
                </a:tc>
                <a:tc>
                  <a:txBody>
                    <a:bodyPr/>
                    <a:lstStyle/>
                    <a:p>
                      <a:r>
                        <a:rPr lang="de-AT" dirty="0" smtClean="0">
                          <a:solidFill>
                            <a:schemeClr val="accent1"/>
                          </a:solidFill>
                        </a:rPr>
                        <a:t>1</a:t>
                      </a:r>
                      <a:endParaRPr lang="de-AT" dirty="0">
                        <a:solidFill>
                          <a:schemeClr val="accent1"/>
                        </a:solidFill>
                      </a:endParaRPr>
                    </a:p>
                  </a:txBody>
                  <a:tcPr/>
                </a:tc>
              </a:tr>
              <a:tr h="509318">
                <a:tc>
                  <a:txBody>
                    <a:bodyPr/>
                    <a:lstStyle/>
                    <a:p>
                      <a:r>
                        <a:rPr lang="de-AT" dirty="0" smtClean="0">
                          <a:solidFill>
                            <a:schemeClr val="accent1"/>
                          </a:solidFill>
                        </a:rPr>
                        <a:t>Bahn</a:t>
                      </a:r>
                      <a:endParaRPr lang="de-AT" dirty="0">
                        <a:solidFill>
                          <a:schemeClr val="accent1"/>
                        </a:solidFill>
                      </a:endParaRPr>
                    </a:p>
                  </a:txBody>
                  <a:tcPr/>
                </a:tc>
                <a:tc>
                  <a:txBody>
                    <a:bodyPr/>
                    <a:lstStyle/>
                    <a:p>
                      <a:r>
                        <a:rPr lang="de-AT" dirty="0" smtClean="0">
                          <a:solidFill>
                            <a:schemeClr val="accent1"/>
                          </a:solidFill>
                        </a:rPr>
                        <a:t>3-5 Tage</a:t>
                      </a:r>
                      <a:endParaRPr lang="de-AT" dirty="0">
                        <a:solidFill>
                          <a:schemeClr val="accent1"/>
                        </a:solidFill>
                      </a:endParaRPr>
                    </a:p>
                  </a:txBody>
                  <a:tcPr/>
                </a:tc>
                <a:tc>
                  <a:txBody>
                    <a:bodyPr/>
                    <a:lstStyle/>
                    <a:p>
                      <a:r>
                        <a:rPr lang="de-AT" dirty="0" smtClean="0">
                          <a:solidFill>
                            <a:schemeClr val="accent1"/>
                          </a:solidFill>
                        </a:rPr>
                        <a:t>2,5</a:t>
                      </a:r>
                      <a:endParaRPr lang="de-AT" dirty="0">
                        <a:solidFill>
                          <a:schemeClr val="accent1"/>
                        </a:solidFill>
                      </a:endParaRPr>
                    </a:p>
                  </a:txBody>
                  <a:tcPr/>
                </a:tc>
              </a:tr>
              <a:tr h="509318">
                <a:tc>
                  <a:txBody>
                    <a:bodyPr/>
                    <a:lstStyle/>
                    <a:p>
                      <a:r>
                        <a:rPr lang="de-AT" dirty="0" smtClean="0">
                          <a:solidFill>
                            <a:schemeClr val="accent1"/>
                          </a:solidFill>
                        </a:rPr>
                        <a:t>LKW</a:t>
                      </a:r>
                      <a:endParaRPr lang="de-AT" dirty="0">
                        <a:solidFill>
                          <a:schemeClr val="accent1"/>
                        </a:solidFill>
                      </a:endParaRPr>
                    </a:p>
                  </a:txBody>
                  <a:tcPr/>
                </a:tc>
                <a:tc>
                  <a:txBody>
                    <a:bodyPr/>
                    <a:lstStyle/>
                    <a:p>
                      <a:r>
                        <a:rPr lang="de-AT" dirty="0" smtClean="0">
                          <a:solidFill>
                            <a:schemeClr val="accent1"/>
                          </a:solidFill>
                        </a:rPr>
                        <a:t>2-3 Tage</a:t>
                      </a:r>
                      <a:endParaRPr lang="de-AT" dirty="0">
                        <a:solidFill>
                          <a:schemeClr val="accent1"/>
                        </a:solidFill>
                      </a:endParaRPr>
                    </a:p>
                  </a:txBody>
                  <a:tcPr/>
                </a:tc>
                <a:tc>
                  <a:txBody>
                    <a:bodyPr/>
                    <a:lstStyle/>
                    <a:p>
                      <a:r>
                        <a:rPr lang="de-AT" dirty="0" smtClean="0">
                          <a:solidFill>
                            <a:schemeClr val="accent1"/>
                          </a:solidFill>
                        </a:rPr>
                        <a:t>5,5</a:t>
                      </a:r>
                      <a:endParaRPr lang="de-AT" dirty="0">
                        <a:solidFill>
                          <a:schemeClr val="accent1"/>
                        </a:solidFill>
                      </a:endParaRPr>
                    </a:p>
                  </a:txBody>
                  <a:tcPr/>
                </a:tc>
              </a:tr>
            </a:tbl>
          </a:graphicData>
        </a:graphic>
      </p:graphicFrame>
      <p:sp>
        <p:nvSpPr>
          <p:cNvPr id="4" name="Date Placeholder 3"/>
          <p:cNvSpPr>
            <a:spLocks noGrp="1"/>
          </p:cNvSpPr>
          <p:nvPr>
            <p:ph type="dt" sz="half" idx="10"/>
          </p:nvPr>
        </p:nvSpPr>
        <p:spPr/>
        <p:txBody>
          <a:bodyPr/>
          <a:lstStyle/>
          <a:p>
            <a:fld id="{1875932E-29ED-46EA-B046-6084F004CB2D}"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3367950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noAutofit/>
          </a:bodyPr>
          <a:lstStyle/>
          <a:p>
            <a:r>
              <a:rPr lang="de-AT" b="1" dirty="0" smtClean="0">
                <a:solidFill>
                  <a:schemeClr val="accent1"/>
                </a:solidFill>
              </a:rPr>
              <a:t>Conclusio</a:t>
            </a:r>
            <a:endParaRPr lang="de-DE" sz="2400" b="1" dirty="0" smtClean="0">
              <a:solidFill>
                <a:schemeClr val="accent1"/>
              </a:solidFill>
            </a:endParaRPr>
          </a:p>
        </p:txBody>
      </p:sp>
      <p:sp>
        <p:nvSpPr>
          <p:cNvPr id="3" name="Inhaltsplatzhalter 2"/>
          <p:cNvSpPr>
            <a:spLocks noGrp="1"/>
          </p:cNvSpPr>
          <p:nvPr>
            <p:ph idx="1"/>
          </p:nvPr>
        </p:nvSpPr>
        <p:spPr/>
        <p:txBody>
          <a:bodyPr>
            <a:normAutofit/>
          </a:bodyPr>
          <a:lstStyle/>
          <a:p>
            <a:pPr>
              <a:defRPr/>
            </a:pPr>
            <a:endParaRPr lang="de-AT" sz="400" dirty="0" smtClean="0"/>
          </a:p>
          <a:p>
            <a:pPr>
              <a:defRPr/>
            </a:pPr>
            <a:r>
              <a:rPr lang="de-AT" dirty="0" smtClean="0">
                <a:solidFill>
                  <a:schemeClr val="accent1"/>
                </a:solidFill>
              </a:rPr>
              <a:t>Als Wasserstraße von internationaler Bedeutung leistet die Donau einen wesentlichen Beitrag zur Entlastung des Güterverkehrs im Donaukorridor.</a:t>
            </a:r>
          </a:p>
          <a:p>
            <a:pPr marL="0" indent="0">
              <a:buFontTx/>
              <a:buNone/>
              <a:defRPr/>
            </a:pPr>
            <a:endParaRPr lang="de-AT" dirty="0" smtClean="0">
              <a:solidFill>
                <a:schemeClr val="accent1"/>
              </a:solidFill>
            </a:endParaRPr>
          </a:p>
          <a:p>
            <a:pPr>
              <a:defRPr/>
            </a:pPr>
            <a:r>
              <a:rPr lang="de-AT" dirty="0" smtClean="0">
                <a:solidFill>
                  <a:schemeClr val="accent1"/>
                </a:solidFill>
              </a:rPr>
              <a:t>Im Vergleich zu anderen Verkehrsträgern weist die Binnenschifffahrt die niedrigsten externen Kosten, den niedrigsten spezifischen Energieverbrauch sowie eine höhere Massenleistungsfähigkeit auf.</a:t>
            </a:r>
          </a:p>
          <a:p>
            <a:pPr>
              <a:defRPr/>
            </a:pPr>
            <a:endParaRPr lang="de-AT" dirty="0" smtClean="0">
              <a:solidFill>
                <a:schemeClr val="accent1"/>
              </a:solidFill>
            </a:endParaRPr>
          </a:p>
          <a:p>
            <a:pPr>
              <a:defRPr/>
            </a:pPr>
            <a:r>
              <a:rPr lang="de-AT" dirty="0" smtClean="0">
                <a:solidFill>
                  <a:schemeClr val="accent1"/>
                </a:solidFill>
              </a:rPr>
              <a:t>Es besteht großes Potenzial an nicht ausgeschöpften Kapazitäten</a:t>
            </a:r>
            <a:endParaRPr lang="de-DE" dirty="0">
              <a:solidFill>
                <a:schemeClr val="accent1"/>
              </a:solidFill>
            </a:endParaRPr>
          </a:p>
        </p:txBody>
      </p:sp>
      <p:sp>
        <p:nvSpPr>
          <p:cNvPr id="5"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6"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11</a:t>
            </a:fld>
            <a:endParaRPr lang="de-AT" dirty="0">
              <a:solidFill>
                <a:prstClr val="white"/>
              </a:solidFill>
            </a:endParaRPr>
          </a:p>
        </p:txBody>
      </p:sp>
      <p:sp>
        <p:nvSpPr>
          <p:cNvPr id="4" name="Date Placeholder 3"/>
          <p:cNvSpPr>
            <a:spLocks noGrp="1"/>
          </p:cNvSpPr>
          <p:nvPr>
            <p:ph type="dt" sz="half" idx="10"/>
          </p:nvPr>
        </p:nvSpPr>
        <p:spPr/>
        <p:txBody>
          <a:bodyPr/>
          <a:lstStyle/>
          <a:p>
            <a:fld id="{C22711F0-6649-470D-A064-8073AB0E3E32}"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87154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Videoempfehlung</a:t>
            </a:r>
            <a:endParaRPr lang="de-AT" b="1" dirty="0">
              <a:solidFill>
                <a:schemeClr val="accent1"/>
              </a:solidFill>
            </a:endParaRPr>
          </a:p>
        </p:txBody>
      </p:sp>
      <p:sp>
        <p:nvSpPr>
          <p:cNvPr id="3" name="Content Placeholder 2"/>
          <p:cNvSpPr>
            <a:spLocks noGrp="1"/>
          </p:cNvSpPr>
          <p:nvPr>
            <p:ph idx="1"/>
          </p:nvPr>
        </p:nvSpPr>
        <p:spPr/>
        <p:txBody>
          <a:bodyPr/>
          <a:lstStyle/>
          <a:p>
            <a:endParaRPr lang="de-AT" sz="400" dirty="0" smtClean="0">
              <a:solidFill>
                <a:schemeClr val="accent1"/>
              </a:solidFill>
              <a:hlinkClick r:id=""/>
            </a:endParaRPr>
          </a:p>
          <a:p>
            <a:r>
              <a:rPr lang="de-AT" dirty="0">
                <a:solidFill>
                  <a:schemeClr val="accent1"/>
                </a:solidFill>
                <a:hlinkClick r:id="rId2"/>
              </a:rPr>
              <a:t>Planet Wissen- Binnenschifffahrt</a:t>
            </a:r>
            <a:r>
              <a:rPr lang="de-AT" dirty="0">
                <a:solidFill>
                  <a:schemeClr val="accent1"/>
                </a:solidFill>
              </a:rPr>
              <a:t> </a:t>
            </a:r>
            <a:r>
              <a:rPr lang="de-AT" sz="2000" dirty="0">
                <a:solidFill>
                  <a:schemeClr val="accent1"/>
                </a:solidFill>
              </a:rPr>
              <a:t> </a:t>
            </a:r>
          </a:p>
          <a:p>
            <a:pPr lvl="1">
              <a:buFont typeface="Symbol" panose="05050102010706020507" pitchFamily="18" charset="2"/>
              <a:buChar char="-"/>
            </a:pPr>
            <a:r>
              <a:rPr lang="de-AT" dirty="0">
                <a:solidFill>
                  <a:schemeClr val="accent1"/>
                </a:solidFill>
              </a:rPr>
              <a:t>Ausschnitt: Minute </a:t>
            </a:r>
            <a:r>
              <a:rPr lang="de-AT" dirty="0" smtClean="0">
                <a:solidFill>
                  <a:schemeClr val="accent1"/>
                </a:solidFill>
              </a:rPr>
              <a:t>35:30 </a:t>
            </a:r>
            <a:r>
              <a:rPr lang="de-AT" dirty="0">
                <a:solidFill>
                  <a:schemeClr val="accent1"/>
                </a:solidFill>
              </a:rPr>
              <a:t>- </a:t>
            </a:r>
            <a:r>
              <a:rPr lang="de-AT" dirty="0" smtClean="0">
                <a:solidFill>
                  <a:schemeClr val="accent1"/>
                </a:solidFill>
              </a:rPr>
              <a:t>40:00 </a:t>
            </a:r>
            <a:r>
              <a:rPr lang="de-AT" dirty="0">
                <a:solidFill>
                  <a:schemeClr val="accent1"/>
                </a:solidFill>
              </a:rPr>
              <a:t>(Dauer: </a:t>
            </a:r>
            <a:r>
              <a:rPr lang="de-AT" dirty="0" smtClean="0">
                <a:solidFill>
                  <a:schemeClr val="accent1"/>
                </a:solidFill>
              </a:rPr>
              <a:t>4:30 </a:t>
            </a:r>
            <a:r>
              <a:rPr lang="de-AT" dirty="0">
                <a:solidFill>
                  <a:schemeClr val="accent1"/>
                </a:solidFill>
              </a:rPr>
              <a:t>Minuten)</a:t>
            </a:r>
          </a:p>
          <a:p>
            <a:pPr lvl="1">
              <a:buFont typeface="Symbol" panose="05050102010706020507" pitchFamily="18" charset="2"/>
              <a:buChar char="-"/>
            </a:pPr>
            <a:r>
              <a:rPr lang="de-AT" dirty="0">
                <a:solidFill>
                  <a:schemeClr val="accent1"/>
                </a:solidFill>
              </a:rPr>
              <a:t>Ein Binnenschiffer erzählt über </a:t>
            </a:r>
            <a:r>
              <a:rPr lang="de-AT" dirty="0" smtClean="0">
                <a:solidFill>
                  <a:schemeClr val="accent1"/>
                </a:solidFill>
              </a:rPr>
              <a:t>die Vor- und Nachteile von Binnenschiffen</a:t>
            </a:r>
            <a:endParaRPr lang="de-AT" dirty="0">
              <a:solidFill>
                <a:schemeClr val="accent1"/>
              </a:solidFill>
            </a:endParaRPr>
          </a:p>
          <a:p>
            <a:pPr lvl="1">
              <a:buFont typeface="Symbol" panose="05050102010706020507" pitchFamily="18" charset="2"/>
              <a:buChar char="-"/>
            </a:pPr>
            <a:endParaRPr lang="de-AT" dirty="0" smtClean="0">
              <a:solidFill>
                <a:schemeClr val="accent1"/>
              </a:solidFill>
              <a:hlinkClick r:id="rId3"/>
            </a:endParaRPr>
          </a:p>
          <a:p>
            <a:endParaRPr lang="de-AT" dirty="0">
              <a:solidFill>
                <a:schemeClr val="accent1"/>
              </a:solidFill>
              <a:hlinkClick r:id="rId3"/>
            </a:endParaRPr>
          </a:p>
          <a:p>
            <a:pPr marL="274320" lvl="1" indent="0">
              <a:buNone/>
            </a:pPr>
            <a:endParaRPr lang="de-AT" dirty="0" smtClean="0">
              <a:solidFill>
                <a:schemeClr val="accent1"/>
              </a:solidFill>
            </a:endParaRPr>
          </a:p>
          <a:p>
            <a:pPr marL="342900" lvl="1" indent="-342900"/>
            <a:endParaRPr lang="de-AT" sz="2200" dirty="0">
              <a:solidFill>
                <a:schemeClr val="accent1"/>
              </a:solidFill>
            </a:endParaRPr>
          </a:p>
          <a:p>
            <a:pPr marL="68580" indent="-342900"/>
            <a:endParaRPr lang="de-AT" sz="2600" dirty="0">
              <a:solidFill>
                <a:schemeClr val="accent1"/>
              </a:solidFill>
            </a:endParaRPr>
          </a:p>
          <a:p>
            <a:endParaRPr lang="de-AT" dirty="0">
              <a:solidFill>
                <a:schemeClr val="accent1"/>
              </a:solidFill>
            </a:endParaRPr>
          </a:p>
        </p:txBody>
      </p:sp>
      <p:sp>
        <p:nvSpPr>
          <p:cNvPr id="4" name="Date Placeholder 3"/>
          <p:cNvSpPr>
            <a:spLocks noGrp="1"/>
          </p:cNvSpPr>
          <p:nvPr>
            <p:ph type="dt" sz="half" idx="10"/>
          </p:nvPr>
        </p:nvSpPr>
        <p:spPr/>
        <p:txBody>
          <a:bodyPr/>
          <a:lstStyle/>
          <a:p>
            <a:fld id="{C2DB06E1-F620-4CF4-A7BB-6562D26DED83}" type="datetime7">
              <a:rPr lang="de-DE"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1"/>
          <a:stretch/>
        </p:blipFill>
        <p:spPr>
          <a:xfrm>
            <a:off x="3131840" y="476672"/>
            <a:ext cx="1311258" cy="884232"/>
          </a:xfrm>
          <a:prstGeom prst="rect">
            <a:avLst/>
          </a:prstGeom>
        </p:spPr>
      </p:pic>
    </p:spTree>
    <p:extLst>
      <p:ext uri="{BB962C8B-B14F-4D97-AF65-F5344CB8AC3E}">
        <p14:creationId xmlns:p14="http://schemas.microsoft.com/office/powerpoint/2010/main" val="162763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smtClean="0">
                <a:solidFill>
                  <a:schemeClr val="accent1"/>
                </a:solidFill>
              </a:rPr>
              <a:t>Quellenverzeichnis</a:t>
            </a:r>
            <a:endParaRPr lang="de-DE" b="1" dirty="0">
              <a:solidFill>
                <a:schemeClr val="accent1"/>
              </a:solidFill>
            </a:endParaRPr>
          </a:p>
        </p:txBody>
      </p:sp>
      <p:sp>
        <p:nvSpPr>
          <p:cNvPr id="3" name="Inhaltsplatzhalter 2"/>
          <p:cNvSpPr>
            <a:spLocks noGrp="1"/>
          </p:cNvSpPr>
          <p:nvPr>
            <p:ph idx="1"/>
          </p:nvPr>
        </p:nvSpPr>
        <p:spPr/>
        <p:txBody>
          <a:bodyPr>
            <a:normAutofit/>
          </a:bodyPr>
          <a:lstStyle/>
          <a:p>
            <a:endParaRPr lang="de-AT" sz="400" dirty="0" smtClean="0"/>
          </a:p>
          <a:p>
            <a:r>
              <a:rPr lang="de-AT" dirty="0" smtClean="0">
                <a:solidFill>
                  <a:schemeClr val="accent1"/>
                </a:solidFill>
              </a:rPr>
              <a:t>via donau (2013): Handbuch der Donauschifffahrt </a:t>
            </a:r>
            <a:r>
              <a:rPr lang="de-DE" dirty="0" smtClean="0">
                <a:solidFill>
                  <a:schemeClr val="accent1"/>
                </a:solidFill>
              </a:rPr>
              <a:t>, Wien.</a:t>
            </a:r>
          </a:p>
          <a:p>
            <a:pPr marL="0" indent="0">
              <a:buNone/>
            </a:pPr>
            <a:r>
              <a:rPr lang="de-DE" sz="1600" dirty="0">
                <a:solidFill>
                  <a:schemeClr val="accent1"/>
                </a:solidFill>
              </a:rPr>
              <a:t>Bestellen </a:t>
            </a:r>
            <a:r>
              <a:rPr lang="de-DE" sz="1600" dirty="0" smtClean="0">
                <a:solidFill>
                  <a:schemeClr val="accent1"/>
                </a:solidFill>
              </a:rPr>
              <a:t>:  www.via-donau.org/wirtschaft/online_services/handbuch_donauschifffahrt</a:t>
            </a:r>
            <a:r>
              <a:rPr lang="de-DE" sz="1600" dirty="0">
                <a:solidFill>
                  <a:schemeClr val="accent1"/>
                </a:solidFill>
              </a:rPr>
              <a:t>/	</a:t>
            </a:r>
            <a:endParaRPr lang="de-DE" sz="1600" dirty="0" smtClean="0">
              <a:solidFill>
                <a:schemeClr val="accent1"/>
              </a:solidFill>
            </a:endParaRPr>
          </a:p>
          <a:p>
            <a:pPr marL="0" indent="0">
              <a:buNone/>
            </a:pPr>
            <a:endParaRPr lang="de-DE" dirty="0" smtClean="0">
              <a:solidFill>
                <a:schemeClr val="accent1"/>
              </a:solidFill>
            </a:endParaRPr>
          </a:p>
          <a:p>
            <a:r>
              <a:rPr lang="de-DE" dirty="0" smtClean="0">
                <a:solidFill>
                  <a:schemeClr val="accent1"/>
                </a:solidFill>
              </a:rPr>
              <a:t>via donau (2013): </a:t>
            </a:r>
            <a:r>
              <a:rPr lang="de-DE" dirty="0">
                <a:solidFill>
                  <a:schemeClr val="accent1"/>
                </a:solidFill>
              </a:rPr>
              <a:t>Donauschifffahrt in </a:t>
            </a:r>
            <a:r>
              <a:rPr lang="de-DE" dirty="0" smtClean="0">
                <a:solidFill>
                  <a:schemeClr val="accent1"/>
                </a:solidFill>
              </a:rPr>
              <a:t>Österreich – </a:t>
            </a:r>
            <a:br>
              <a:rPr lang="de-DE" dirty="0" smtClean="0">
                <a:solidFill>
                  <a:schemeClr val="accent1"/>
                </a:solidFill>
              </a:rPr>
            </a:br>
            <a:r>
              <a:rPr lang="de-DE" dirty="0" smtClean="0">
                <a:solidFill>
                  <a:schemeClr val="accent1"/>
                </a:solidFill>
              </a:rPr>
              <a:t>Jahresbericht 2012, Wien.</a:t>
            </a:r>
          </a:p>
          <a:p>
            <a:pPr marL="0" indent="0">
              <a:buNone/>
            </a:pPr>
            <a:r>
              <a:rPr lang="de-AT" sz="1600" dirty="0" smtClean="0">
                <a:solidFill>
                  <a:schemeClr val="accent1"/>
                </a:solidFill>
              </a:rPr>
              <a:t>Download : </a:t>
            </a:r>
            <a:r>
              <a:rPr lang="de-DE" sz="1600" dirty="0" smtClean="0">
                <a:solidFill>
                  <a:schemeClr val="accent1"/>
                </a:solidFill>
              </a:rPr>
              <a:t>www.via-donau.org/newsroom/broschueren</a:t>
            </a:r>
            <a:r>
              <a:rPr lang="de-DE" sz="1600" dirty="0">
                <a:solidFill>
                  <a:schemeClr val="accent1"/>
                </a:solidFill>
              </a:rPr>
              <a:t>/</a:t>
            </a:r>
          </a:p>
          <a:p>
            <a:pPr marL="0" indent="0">
              <a:buNone/>
            </a:pPr>
            <a:endParaRPr lang="de-AT" dirty="0">
              <a:solidFill>
                <a:schemeClr val="accent1"/>
              </a:solidFill>
            </a:endParaRPr>
          </a:p>
          <a:p>
            <a:r>
              <a:rPr lang="de-AT" dirty="0" smtClean="0">
                <a:solidFill>
                  <a:schemeClr val="accent1"/>
                </a:solidFill>
              </a:rPr>
              <a:t>INeS Danube Informationsplattform für den Bereich Intermodale Binnenschifffahrt</a:t>
            </a:r>
          </a:p>
          <a:p>
            <a:pPr marL="0" indent="0">
              <a:buNone/>
            </a:pPr>
            <a:r>
              <a:rPr lang="de-AT" sz="1600" dirty="0" smtClean="0">
                <a:solidFill>
                  <a:schemeClr val="accent1"/>
                </a:solidFill>
              </a:rPr>
              <a:t>Zugang: www.ines-danube.info</a:t>
            </a:r>
          </a:p>
        </p:txBody>
      </p:sp>
      <p:sp>
        <p:nvSpPr>
          <p:cNvPr id="4" name="Datumsplatzhalter 3"/>
          <p:cNvSpPr>
            <a:spLocks noGrp="1"/>
          </p:cNvSpPr>
          <p:nvPr>
            <p:ph type="dt" sz="half" idx="10"/>
          </p:nvPr>
        </p:nvSpPr>
        <p:spPr/>
        <p:txBody>
          <a:bodyPr/>
          <a:lstStyle/>
          <a:p>
            <a:fld id="{196AF117-FDF8-4258-B037-05B367EB36E3}" type="datetime7">
              <a:rPr lang="de-DE"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spTree>
    <p:extLst>
      <p:ext uri="{BB962C8B-B14F-4D97-AF65-F5344CB8AC3E}">
        <p14:creationId xmlns:p14="http://schemas.microsoft.com/office/powerpoint/2010/main" val="300569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smtClean="0">
                <a:solidFill>
                  <a:schemeClr val="accent1"/>
                </a:solidFill>
              </a:rPr>
              <a:t>Kontaktdaten</a:t>
            </a:r>
            <a:endParaRPr lang="de-AT" b="1" dirty="0">
              <a:solidFill>
                <a:schemeClr val="accent1"/>
              </a:solidFill>
            </a:endParaRPr>
          </a:p>
        </p:txBody>
      </p:sp>
      <p:sp>
        <p:nvSpPr>
          <p:cNvPr id="3" name="Content Placeholder 2"/>
          <p:cNvSpPr>
            <a:spLocks noGrp="1"/>
          </p:cNvSpPr>
          <p:nvPr>
            <p:ph idx="1"/>
          </p:nvPr>
        </p:nvSpPr>
        <p:spPr/>
        <p:txBody>
          <a:bodyPr>
            <a:normAutofit lnSpcReduction="10000"/>
          </a:bodyPr>
          <a:lstStyle/>
          <a:p>
            <a:pPr marL="0" indent="0">
              <a:buNone/>
            </a:pPr>
            <a:endParaRPr lang="de-AT" sz="400" b="1" dirty="0" smtClean="0">
              <a:solidFill>
                <a:schemeClr val="accent1"/>
              </a:solidFill>
            </a:endParaRPr>
          </a:p>
          <a:p>
            <a:pPr marL="0" indent="0">
              <a:buNone/>
            </a:pPr>
            <a:r>
              <a:rPr lang="de-AT" sz="2000" b="1" dirty="0" smtClean="0">
                <a:solidFill>
                  <a:schemeClr val="accent1"/>
                </a:solidFill>
              </a:rPr>
              <a:t>Ansprechpartnerin:</a:t>
            </a:r>
          </a:p>
          <a:p>
            <a:pPr marL="0" indent="0">
              <a:buNone/>
            </a:pPr>
            <a:endParaRPr lang="de-AT" sz="2000" b="1" dirty="0" smtClean="0">
              <a:solidFill>
                <a:schemeClr val="accent1"/>
              </a:solidFill>
            </a:endParaRPr>
          </a:p>
          <a:p>
            <a:pPr marL="0" indent="0">
              <a:buNone/>
            </a:pPr>
            <a:r>
              <a:rPr lang="de-AT" sz="2000" dirty="0" smtClean="0">
                <a:solidFill>
                  <a:schemeClr val="accent1"/>
                </a:solidFill>
              </a:rPr>
              <a:t>Lisa-Maria </a:t>
            </a:r>
            <a:r>
              <a:rPr lang="de-AT" sz="2000" dirty="0">
                <a:solidFill>
                  <a:schemeClr val="accent1"/>
                </a:solidFill>
              </a:rPr>
              <a:t>Putz, </a:t>
            </a:r>
            <a:r>
              <a:rPr lang="de-AT" sz="2000" dirty="0" smtClean="0">
                <a:solidFill>
                  <a:schemeClr val="accent1"/>
                </a:solidFill>
              </a:rPr>
              <a:t>BSc MA</a:t>
            </a:r>
            <a:endParaRPr lang="de-AT" sz="2000" dirty="0">
              <a:solidFill>
                <a:schemeClr val="accent1"/>
              </a:solidFill>
            </a:endParaRPr>
          </a:p>
          <a:p>
            <a:pPr marL="0" indent="0">
              <a:buNone/>
            </a:pPr>
            <a:r>
              <a:rPr lang="de-AT" sz="2000" dirty="0" smtClean="0">
                <a:solidFill>
                  <a:schemeClr val="accent1"/>
                </a:solidFill>
              </a:rPr>
              <a:t>Projektleiterin von REWWay</a:t>
            </a:r>
            <a:endParaRPr lang="de-AT" sz="2000" dirty="0">
              <a:solidFill>
                <a:schemeClr val="accent1"/>
              </a:solidFill>
            </a:endParaRPr>
          </a:p>
          <a:p>
            <a:pPr marL="0" indent="0">
              <a:buNone/>
            </a:pPr>
            <a:endParaRPr lang="de-AT" sz="2000" dirty="0">
              <a:solidFill>
                <a:schemeClr val="accent1"/>
              </a:solidFill>
            </a:endParaRPr>
          </a:p>
          <a:p>
            <a:pPr marL="0" indent="0">
              <a:buNone/>
            </a:pPr>
            <a:r>
              <a:rPr lang="de-AT" sz="2000" dirty="0">
                <a:solidFill>
                  <a:schemeClr val="accent1"/>
                </a:solidFill>
              </a:rPr>
              <a:t>Logistikum - die Logistik-Kompetenz der FH Oberösterreich in Steyr</a:t>
            </a:r>
          </a:p>
          <a:p>
            <a:pPr marL="0" indent="0">
              <a:buNone/>
            </a:pPr>
            <a:r>
              <a:rPr lang="de-AT" sz="2000" dirty="0">
                <a:solidFill>
                  <a:schemeClr val="accent1"/>
                </a:solidFill>
              </a:rPr>
              <a:t>FH OÖ Forschungs &amp; Entwicklungs GmbH</a:t>
            </a:r>
          </a:p>
          <a:p>
            <a:pPr marL="0" indent="0">
              <a:buNone/>
            </a:pPr>
            <a:r>
              <a:rPr lang="de-AT" sz="2000" dirty="0">
                <a:solidFill>
                  <a:schemeClr val="accent1"/>
                </a:solidFill>
              </a:rPr>
              <a:t>Wehrgrabengasse </a:t>
            </a:r>
            <a:r>
              <a:rPr lang="de-AT" sz="2000" dirty="0" smtClean="0">
                <a:solidFill>
                  <a:schemeClr val="accent1"/>
                </a:solidFill>
              </a:rPr>
              <a:t>1-3, 4400 </a:t>
            </a:r>
            <a:r>
              <a:rPr lang="de-AT" sz="2000" dirty="0">
                <a:solidFill>
                  <a:schemeClr val="accent1"/>
                </a:solidFill>
              </a:rPr>
              <a:t>Steyr/Austria</a:t>
            </a:r>
          </a:p>
          <a:p>
            <a:pPr marL="0" indent="0">
              <a:buNone/>
            </a:pPr>
            <a:r>
              <a:rPr lang="de-AT" sz="2000" dirty="0">
                <a:solidFill>
                  <a:schemeClr val="accent1"/>
                </a:solidFill>
              </a:rPr>
              <a:t>Tel.: +43 50804-33253</a:t>
            </a:r>
          </a:p>
          <a:p>
            <a:pPr marL="0" indent="0">
              <a:buNone/>
            </a:pPr>
            <a:r>
              <a:rPr lang="de-AT" sz="2000" dirty="0">
                <a:solidFill>
                  <a:schemeClr val="accent1"/>
                </a:solidFill>
              </a:rPr>
              <a:t>Fax: +43 50804-33299</a:t>
            </a:r>
          </a:p>
          <a:p>
            <a:pPr marL="0" indent="0">
              <a:buNone/>
            </a:pPr>
            <a:r>
              <a:rPr lang="de-AT" sz="2000" dirty="0">
                <a:solidFill>
                  <a:schemeClr val="accent1"/>
                </a:solidFill>
              </a:rPr>
              <a:t>e-mail: lisa-maria.putz@fh-steyr.at</a:t>
            </a:r>
          </a:p>
          <a:p>
            <a:pPr marL="0" indent="0">
              <a:buNone/>
            </a:pPr>
            <a:r>
              <a:rPr lang="de-AT" sz="2000" dirty="0">
                <a:solidFill>
                  <a:schemeClr val="accent1"/>
                </a:solidFill>
              </a:rPr>
              <a:t>web1: www.logistikum.at</a:t>
            </a:r>
          </a:p>
          <a:p>
            <a:pPr marL="0" indent="0">
              <a:buNone/>
            </a:pPr>
            <a:r>
              <a:rPr lang="de-AT" sz="2000" dirty="0">
                <a:solidFill>
                  <a:schemeClr val="accent1"/>
                </a:solidFill>
              </a:rPr>
              <a:t>web2: www.fh-ooe.at</a:t>
            </a:r>
          </a:p>
          <a:p>
            <a:pPr marL="0" indent="0">
              <a:buNone/>
            </a:pPr>
            <a:endParaRPr lang="de-AT" dirty="0"/>
          </a:p>
        </p:txBody>
      </p:sp>
      <p:sp>
        <p:nvSpPr>
          <p:cNvPr id="4" name="Date Placeholder 3"/>
          <p:cNvSpPr>
            <a:spLocks noGrp="1"/>
          </p:cNvSpPr>
          <p:nvPr>
            <p:ph type="dt" sz="half" idx="10"/>
          </p:nvPr>
        </p:nvSpPr>
        <p:spPr/>
        <p:txBody>
          <a:bodyPr/>
          <a:lstStyle/>
          <a:p>
            <a:fld id="{2831F5FC-E31F-4868-9B19-8B5BE0964B08}" type="datetime7">
              <a:rPr lang="de-DE" smtClean="0"/>
              <a:t>Mai-14</a:t>
            </a:fld>
            <a:endParaRPr lang="de-AT" dirty="0"/>
          </a:p>
        </p:txBody>
      </p:sp>
      <p:sp>
        <p:nvSpPr>
          <p:cNvPr id="5" name="Slide Number Placeholder 4"/>
          <p:cNvSpPr>
            <a:spLocks noGrp="1"/>
          </p:cNvSpPr>
          <p:nvPr>
            <p:ph type="sldNum" sz="quarter" idx="12"/>
          </p:nvPr>
        </p:nvSpPr>
        <p:spPr/>
        <p:txBody>
          <a:bodyPr/>
          <a:lstStyle/>
          <a:p>
            <a:fld id="{7D34D7BA-8E13-46FE-8871-8877FE7E3568}" type="slidenum">
              <a:rPr lang="de-AT" smtClean="0"/>
              <a:t>14</a:t>
            </a:fld>
            <a:endParaRPr lang="de-AT" dirty="0"/>
          </a:p>
        </p:txBody>
      </p:sp>
      <p:pic>
        <p:nvPicPr>
          <p:cNvPr id="6" name="Grafik 9" descr="logistikumLogo.jpg"/>
          <p:cNvPicPr>
            <a:picLocks noChangeAspect="1"/>
          </p:cNvPicPr>
          <p:nvPr/>
        </p:nvPicPr>
        <p:blipFill>
          <a:blip r:embed="rId2" cstate="print"/>
          <a:stretch>
            <a:fillRect/>
          </a:stretch>
        </p:blipFill>
        <p:spPr>
          <a:xfrm>
            <a:off x="5652120" y="5229200"/>
            <a:ext cx="3383280" cy="1237488"/>
          </a:xfrm>
          <a:prstGeom prst="rect">
            <a:avLst/>
          </a:prstGeom>
        </p:spPr>
      </p:pic>
    </p:spTree>
    <p:extLst>
      <p:ext uri="{BB962C8B-B14F-4D97-AF65-F5344CB8AC3E}">
        <p14:creationId xmlns:p14="http://schemas.microsoft.com/office/powerpoint/2010/main" val="1713724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title"/>
          </p:nvPr>
        </p:nvSpPr>
        <p:spPr/>
        <p:txBody>
          <a:bodyPr/>
          <a:lstStyle/>
          <a:p>
            <a:r>
              <a:rPr lang="de-AT" b="1" dirty="0" smtClean="0">
                <a:solidFill>
                  <a:schemeClr val="accent1"/>
                </a:solidFill>
              </a:rPr>
              <a:t>Binnenschifffahrt - </a:t>
            </a:r>
            <a:br>
              <a:rPr lang="de-AT" b="1" dirty="0" smtClean="0">
                <a:solidFill>
                  <a:schemeClr val="accent1"/>
                </a:solidFill>
              </a:rPr>
            </a:br>
            <a:r>
              <a:rPr lang="de-AT" sz="2000" b="1" dirty="0" smtClean="0">
                <a:solidFill>
                  <a:schemeClr val="accent1"/>
                </a:solidFill>
              </a:rPr>
              <a:t>Zahlen und Fakten  EU</a:t>
            </a:r>
            <a:endParaRPr lang="de-DE" b="1" dirty="0" smtClean="0">
              <a:solidFill>
                <a:schemeClr val="accent1"/>
              </a:solidFill>
            </a:endParaRPr>
          </a:p>
        </p:txBody>
      </p:sp>
      <p:sp>
        <p:nvSpPr>
          <p:cNvPr id="5123" name="Inhaltsplatzhalter 5"/>
          <p:cNvSpPr>
            <a:spLocks noGrp="1"/>
          </p:cNvSpPr>
          <p:nvPr>
            <p:ph idx="1"/>
          </p:nvPr>
        </p:nvSpPr>
        <p:spPr/>
        <p:txBody>
          <a:bodyPr>
            <a:normAutofit lnSpcReduction="10000"/>
          </a:bodyPr>
          <a:lstStyle/>
          <a:p>
            <a:endParaRPr lang="de-AT" sz="400" dirty="0" smtClean="0">
              <a:solidFill>
                <a:schemeClr val="accent1"/>
              </a:solidFill>
            </a:endParaRPr>
          </a:p>
          <a:p>
            <a:r>
              <a:rPr lang="de-DE" dirty="0">
                <a:solidFill>
                  <a:schemeClr val="accent1"/>
                </a:solidFill>
              </a:rPr>
              <a:t>2010 EU-weit 6,5%-Anteil am Modal Split</a:t>
            </a:r>
          </a:p>
          <a:p>
            <a:pPr lvl="1">
              <a:buFont typeface="Symbol" panose="05050102010706020507" pitchFamily="18" charset="2"/>
              <a:buChar char="-"/>
            </a:pPr>
            <a:r>
              <a:rPr lang="de-DE" sz="1800" dirty="0">
                <a:solidFill>
                  <a:schemeClr val="accent1"/>
                </a:solidFill>
              </a:rPr>
              <a:t>Anteil variiert stark länderabhängig</a:t>
            </a:r>
          </a:p>
          <a:p>
            <a:pPr marL="0" indent="0">
              <a:buNone/>
            </a:pPr>
            <a:endParaRPr lang="de-DE" dirty="0">
              <a:solidFill>
                <a:schemeClr val="accent1"/>
              </a:solidFill>
              <a:sym typeface="Wingdings" panose="05000000000000000000" pitchFamily="2" charset="2"/>
            </a:endParaRPr>
          </a:p>
          <a:p>
            <a:pPr marL="0" indent="0">
              <a:buNone/>
            </a:pPr>
            <a:endParaRPr lang="de-DE" dirty="0">
              <a:solidFill>
                <a:schemeClr val="accent1"/>
              </a:solidFill>
              <a:sym typeface="Wingdings" panose="05000000000000000000" pitchFamily="2" charset="2"/>
            </a:endParaRPr>
          </a:p>
          <a:p>
            <a:pPr marL="0" indent="0">
              <a:buNone/>
            </a:pPr>
            <a:endParaRPr lang="de-DE" dirty="0">
              <a:solidFill>
                <a:schemeClr val="accent1"/>
              </a:solidFill>
              <a:sym typeface="Wingdings" panose="05000000000000000000" pitchFamily="2" charset="2"/>
            </a:endParaRPr>
          </a:p>
          <a:p>
            <a:endParaRPr lang="de-AT" spc="60" dirty="0">
              <a:solidFill>
                <a:schemeClr val="accent1"/>
              </a:solidFill>
            </a:endParaRPr>
          </a:p>
          <a:p>
            <a:endParaRPr lang="de-AT" spc="60" dirty="0">
              <a:solidFill>
                <a:schemeClr val="accent1"/>
              </a:solidFill>
            </a:endParaRPr>
          </a:p>
          <a:p>
            <a:endParaRPr lang="de-AT" spc="60" dirty="0" smtClean="0">
              <a:solidFill>
                <a:schemeClr val="accent1"/>
              </a:solidFill>
            </a:endParaRPr>
          </a:p>
          <a:p>
            <a:endParaRPr lang="de-AT" sz="3000" spc="60" dirty="0">
              <a:solidFill>
                <a:schemeClr val="accent1"/>
              </a:solidFill>
            </a:endParaRPr>
          </a:p>
          <a:p>
            <a:r>
              <a:rPr lang="de-AT" spc="60" dirty="0">
                <a:solidFill>
                  <a:schemeClr val="accent1"/>
                </a:solidFill>
              </a:rPr>
              <a:t>Transport von rund 500 Mio. t</a:t>
            </a:r>
            <a:r>
              <a:rPr lang="de-AT" spc="60" dirty="0" smtClean="0">
                <a:solidFill>
                  <a:schemeClr val="accent1"/>
                </a:solidFill>
              </a:rPr>
              <a:t> </a:t>
            </a:r>
            <a:r>
              <a:rPr lang="de-AT" spc="60" dirty="0">
                <a:solidFill>
                  <a:schemeClr val="accent1"/>
                </a:solidFill>
              </a:rPr>
              <a:t>an Gütern jährlich auf den Binnenwasserstraßen der EU</a:t>
            </a:r>
          </a:p>
          <a:p>
            <a:endParaRPr lang="de-AT" dirty="0" smtClean="0">
              <a:solidFill>
                <a:schemeClr val="accent1"/>
              </a:solidFill>
            </a:endParaRPr>
          </a:p>
          <a:p>
            <a:endParaRPr lang="de-AT" sz="1000" dirty="0" smtClean="0">
              <a:solidFill>
                <a:schemeClr val="accent1"/>
              </a:solidFill>
            </a:endParaRPr>
          </a:p>
          <a:p>
            <a:endParaRPr lang="de-AT" sz="1000" dirty="0">
              <a:solidFill>
                <a:schemeClr val="accent1"/>
              </a:solidFill>
            </a:endParaRPr>
          </a:p>
          <a:p>
            <a:endParaRPr lang="de-AT" sz="1000" dirty="0" smtClean="0">
              <a:solidFill>
                <a:schemeClr val="accent1"/>
              </a:solidFill>
            </a:endParaRPr>
          </a:p>
        </p:txBody>
      </p:sp>
      <p:sp>
        <p:nvSpPr>
          <p:cNvPr id="5"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7"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2</a:t>
            </a:fld>
            <a:endParaRPr lang="de-AT"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44" y="2696344"/>
            <a:ext cx="5400599" cy="2648570"/>
          </a:xfrm>
          <a:prstGeom prst="rect">
            <a:avLst/>
          </a:prstGeom>
        </p:spPr>
      </p:pic>
      <p:sp>
        <p:nvSpPr>
          <p:cNvPr id="3" name="Date Placeholder 2"/>
          <p:cNvSpPr>
            <a:spLocks noGrp="1"/>
          </p:cNvSpPr>
          <p:nvPr>
            <p:ph type="dt" sz="half" idx="10"/>
          </p:nvPr>
        </p:nvSpPr>
        <p:spPr/>
        <p:txBody>
          <a:bodyPr/>
          <a:lstStyle/>
          <a:p>
            <a:fld id="{E26A8626-2570-453D-AB40-113BB060F9CA}"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39515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rPr>
              <a:t>Binnenschifffahrt - </a:t>
            </a:r>
            <a:br>
              <a:rPr lang="de-AT" b="1" dirty="0">
                <a:solidFill>
                  <a:schemeClr val="accent1"/>
                </a:solidFill>
              </a:rPr>
            </a:br>
            <a:r>
              <a:rPr lang="de-AT" sz="2000" b="1" dirty="0">
                <a:solidFill>
                  <a:schemeClr val="accent1"/>
                </a:solidFill>
              </a:rPr>
              <a:t>Zahlen und Fakten  </a:t>
            </a:r>
            <a:r>
              <a:rPr lang="de-AT" sz="2000" b="1" dirty="0" smtClean="0">
                <a:solidFill>
                  <a:schemeClr val="accent1"/>
                </a:solidFill>
              </a:rPr>
              <a:t>Österreich</a:t>
            </a:r>
            <a:endParaRPr lang="de-AT" dirty="0"/>
          </a:p>
        </p:txBody>
      </p:sp>
      <p:sp>
        <p:nvSpPr>
          <p:cNvPr id="3" name="Content Placeholder 2"/>
          <p:cNvSpPr>
            <a:spLocks noGrp="1"/>
          </p:cNvSpPr>
          <p:nvPr>
            <p:ph idx="1"/>
          </p:nvPr>
        </p:nvSpPr>
        <p:spPr/>
        <p:txBody>
          <a:bodyPr>
            <a:normAutofit/>
          </a:bodyPr>
          <a:lstStyle/>
          <a:p>
            <a:pPr marL="0" indent="0">
              <a:buNone/>
            </a:pPr>
            <a:endParaRPr lang="de-AT" sz="400" dirty="0" smtClean="0">
              <a:solidFill>
                <a:schemeClr val="accent1"/>
              </a:solidFill>
            </a:endParaRPr>
          </a:p>
          <a:p>
            <a:pPr marL="0" indent="0">
              <a:buNone/>
            </a:pPr>
            <a:r>
              <a:rPr lang="de-AT" b="1" dirty="0" smtClean="0">
                <a:solidFill>
                  <a:schemeClr val="accent1"/>
                </a:solidFill>
              </a:rPr>
              <a:t>Anteil der Donau am Gesamtverkehr in Österreich:</a:t>
            </a:r>
          </a:p>
          <a:p>
            <a:pPr marL="0" indent="0">
              <a:buNone/>
            </a:pPr>
            <a:endParaRPr lang="de-AT" sz="1000" u="sng" dirty="0" smtClean="0">
              <a:solidFill>
                <a:schemeClr val="accent1"/>
              </a:solidFill>
            </a:endParaRPr>
          </a:p>
          <a:p>
            <a:r>
              <a:rPr lang="de-AT" dirty="0" smtClean="0">
                <a:solidFill>
                  <a:schemeClr val="accent1"/>
                </a:solidFill>
              </a:rPr>
              <a:t>Österr. Donaukorridor: Anteil der Wasserstraße rund 12%</a:t>
            </a:r>
          </a:p>
          <a:p>
            <a:endParaRPr lang="de-AT" sz="400" dirty="0" smtClean="0">
              <a:solidFill>
                <a:schemeClr val="accent1"/>
              </a:solidFill>
            </a:endParaRPr>
          </a:p>
          <a:p>
            <a:r>
              <a:rPr lang="de-AT" dirty="0" smtClean="0">
                <a:solidFill>
                  <a:schemeClr val="accent1"/>
                </a:solidFill>
              </a:rPr>
              <a:t>Gesamtösterreich: Anteil der Donau rund 5 %</a:t>
            </a:r>
            <a:endParaRPr lang="de-AT" dirty="0">
              <a:solidFill>
                <a:schemeClr val="accent1"/>
              </a:solidFill>
            </a:endParaRPr>
          </a:p>
          <a:p>
            <a:endParaRPr lang="de-AT" sz="2000" dirty="0">
              <a:solidFill>
                <a:schemeClr val="accent1"/>
              </a:solidFill>
            </a:endParaRPr>
          </a:p>
          <a:p>
            <a:pPr marL="0" indent="0">
              <a:buNone/>
            </a:pPr>
            <a:r>
              <a:rPr lang="de-AT" b="1" dirty="0" smtClean="0">
                <a:solidFill>
                  <a:schemeClr val="accent1"/>
                </a:solidFill>
              </a:rPr>
              <a:t>österreichischer Donauabschnitt: </a:t>
            </a:r>
          </a:p>
          <a:p>
            <a:pPr marL="0" indent="0">
              <a:buNone/>
            </a:pPr>
            <a:endParaRPr lang="de-AT" sz="1000" dirty="0" smtClean="0">
              <a:solidFill>
                <a:schemeClr val="accent1"/>
              </a:solidFill>
            </a:endParaRPr>
          </a:p>
          <a:p>
            <a:r>
              <a:rPr lang="de-AT" dirty="0" smtClean="0">
                <a:solidFill>
                  <a:schemeClr val="accent1"/>
                </a:solidFill>
              </a:rPr>
              <a:t>Transport </a:t>
            </a:r>
            <a:r>
              <a:rPr lang="de-AT" dirty="0">
                <a:solidFill>
                  <a:schemeClr val="accent1"/>
                </a:solidFill>
              </a:rPr>
              <a:t>von </a:t>
            </a:r>
            <a:r>
              <a:rPr lang="de-AT" dirty="0" smtClean="0">
                <a:solidFill>
                  <a:schemeClr val="accent1"/>
                </a:solidFill>
              </a:rPr>
              <a:t>9 – 12 Mio. </a:t>
            </a:r>
            <a:r>
              <a:rPr lang="de-AT" dirty="0">
                <a:solidFill>
                  <a:schemeClr val="accent1"/>
                </a:solidFill>
              </a:rPr>
              <a:t>t Güter/Jahr </a:t>
            </a:r>
            <a:endParaRPr lang="de-AT" dirty="0" smtClean="0">
              <a:solidFill>
                <a:schemeClr val="accent1"/>
              </a:solidFill>
            </a:endParaRPr>
          </a:p>
          <a:p>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1/3 Erze und Metallabfälle</a:t>
            </a:r>
          </a:p>
          <a:p>
            <a:pPr lvl="1">
              <a:buFont typeface="Symbol" panose="05050102010706020507" pitchFamily="18" charset="2"/>
              <a:buChar char="-"/>
            </a:pPr>
            <a:endParaRPr lang="de-AT" sz="400" dirty="0" smtClean="0">
              <a:solidFill>
                <a:schemeClr val="accent1"/>
              </a:solidFill>
            </a:endParaRPr>
          </a:p>
          <a:p>
            <a:pPr lvl="1">
              <a:buFont typeface="Symbol" panose="05050102010706020507" pitchFamily="18" charset="2"/>
              <a:buChar char="-"/>
            </a:pPr>
            <a:r>
              <a:rPr lang="de-AT" dirty="0" smtClean="0">
                <a:solidFill>
                  <a:schemeClr val="accent1"/>
                </a:solidFill>
              </a:rPr>
              <a:t>je 1/5 Erdölprodukte, Land- und forstwirtschaftliche  Erzeugnisse</a:t>
            </a:r>
          </a:p>
          <a:p>
            <a:endParaRPr lang="de-AT" sz="400" dirty="0">
              <a:solidFill>
                <a:schemeClr val="accent1"/>
              </a:solidFill>
            </a:endParaRPr>
          </a:p>
          <a:p>
            <a:r>
              <a:rPr lang="de-AT" dirty="0" smtClean="0">
                <a:solidFill>
                  <a:schemeClr val="accent1"/>
                </a:solidFill>
              </a:rPr>
              <a:t>Personenschifffahrt </a:t>
            </a:r>
            <a:r>
              <a:rPr lang="de-AT" dirty="0">
                <a:solidFill>
                  <a:schemeClr val="accent1"/>
                </a:solidFill>
              </a:rPr>
              <a:t>knapp 1,1 Mio. Passagiere/Jahr (2012)</a:t>
            </a:r>
            <a:endParaRPr lang="de-DE" dirty="0">
              <a:solidFill>
                <a:schemeClr val="accent1"/>
              </a:solidFill>
            </a:endParaRPr>
          </a:p>
          <a:p>
            <a:endParaRPr lang="de-AT" dirty="0"/>
          </a:p>
        </p:txBody>
      </p:sp>
      <p:sp>
        <p:nvSpPr>
          <p:cNvPr id="4" name="Date Placeholder 3"/>
          <p:cNvSpPr>
            <a:spLocks noGrp="1"/>
          </p:cNvSpPr>
          <p:nvPr>
            <p:ph type="dt" sz="half" idx="10"/>
          </p:nvPr>
        </p:nvSpPr>
        <p:spPr/>
        <p:txBody>
          <a:bodyPr/>
          <a:lstStyle/>
          <a:p>
            <a:fld id="{776E5ECF-8329-4CF6-9315-AFC4225C9CB0}" type="datetime7">
              <a:rPr lang="de-DE" smtClean="0">
                <a:solidFill>
                  <a:prstClr val="white"/>
                </a:solidFill>
              </a:r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a:t>
            </a:fld>
            <a:endParaRPr lang="de-AT" dirty="0">
              <a:solidFill>
                <a:prstClr val="white"/>
              </a:solidFill>
            </a:endParaRPr>
          </a:p>
        </p:txBody>
      </p:sp>
    </p:spTree>
    <p:extLst>
      <p:ext uri="{BB962C8B-B14F-4D97-AF65-F5344CB8AC3E}">
        <p14:creationId xmlns:p14="http://schemas.microsoft.com/office/powerpoint/2010/main" val="352407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solidFill>
                  <a:schemeClr val="accent1"/>
                </a:solidFill>
              </a:rPr>
              <a:t>Stärken/Schwächen </a:t>
            </a:r>
            <a:br>
              <a:rPr lang="de-AT" b="1" dirty="0" smtClean="0">
                <a:solidFill>
                  <a:schemeClr val="accent1"/>
                </a:solidFill>
              </a:rPr>
            </a:br>
            <a:r>
              <a:rPr lang="de-AT" b="1" dirty="0" smtClean="0">
                <a:solidFill>
                  <a:schemeClr val="accent1"/>
                </a:solidFill>
              </a:rPr>
              <a:t>der Binnenschifffahrt</a:t>
            </a:r>
            <a:endParaRPr lang="de-DE" b="1" dirty="0">
              <a:solidFill>
                <a:schemeClr val="accent1"/>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1077507"/>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FAA1F963-DA03-4A02-8CC2-3482FC9A16B7}" type="datetime7">
              <a:rPr lang="de-DE"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Tree>
    <p:extLst>
      <p:ext uri="{BB962C8B-B14F-4D97-AF65-F5344CB8AC3E}">
        <p14:creationId xmlns:p14="http://schemas.microsoft.com/office/powerpoint/2010/main" val="3832297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b="1" dirty="0" smtClean="0">
                <a:solidFill>
                  <a:schemeClr val="accent1"/>
                </a:solidFill>
              </a:rPr>
              <a:t>Chancen/Hindernisse</a:t>
            </a:r>
            <a:br>
              <a:rPr lang="de-AT" b="1" dirty="0" smtClean="0">
                <a:solidFill>
                  <a:schemeClr val="accent1"/>
                </a:solidFill>
              </a:rPr>
            </a:br>
            <a:r>
              <a:rPr lang="de-AT" b="1" dirty="0" smtClean="0">
                <a:solidFill>
                  <a:schemeClr val="accent1"/>
                </a:solidFill>
              </a:rPr>
              <a:t>der Binnenschifffahrt</a:t>
            </a:r>
            <a:endParaRPr lang="de-DE" b="1" dirty="0">
              <a:solidFill>
                <a:schemeClr val="accent1"/>
              </a:solidFill>
            </a:endParaRP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140232071"/>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fld id="{66BCFF67-9AEE-4010-8C1E-D6EAF0D749F5}" type="datetime7">
              <a:rPr lang="de-DE" smtClean="0">
                <a:solidFill>
                  <a:prstClr val="white"/>
                </a:solidFill>
              </a:rPr>
              <a:t>Mai-14</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spTree>
    <p:extLst>
      <p:ext uri="{BB962C8B-B14F-4D97-AF65-F5344CB8AC3E}">
        <p14:creationId xmlns:p14="http://schemas.microsoft.com/office/powerpoint/2010/main" val="733404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de-DE" b="1" dirty="0" smtClean="0">
                <a:solidFill>
                  <a:schemeClr val="accent1"/>
                </a:solidFill>
              </a:rPr>
              <a:t>Das Binnenschiff  - </a:t>
            </a:r>
            <a:br>
              <a:rPr lang="de-DE" b="1" dirty="0" smtClean="0">
                <a:solidFill>
                  <a:schemeClr val="accent1"/>
                </a:solidFill>
              </a:rPr>
            </a:br>
            <a:r>
              <a:rPr lang="de-DE" sz="2000" dirty="0" smtClean="0">
                <a:solidFill>
                  <a:schemeClr val="accent1"/>
                </a:solidFill>
              </a:rPr>
              <a:t>entlastet Straße und Schiene </a:t>
            </a:r>
            <a:endParaRPr lang="de-DE" sz="2400" dirty="0" smtClean="0">
              <a:solidFill>
                <a:schemeClr val="accent1"/>
              </a:solidFill>
            </a:endParaRPr>
          </a:p>
        </p:txBody>
      </p:sp>
      <p:sp>
        <p:nvSpPr>
          <p:cNvPr id="7"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6</a:t>
            </a:fld>
            <a:endParaRPr lang="de-AT" dirty="0">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09949"/>
            <a:ext cx="6837096" cy="363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4"/>
          <p:cNvSpPr txBox="1">
            <a:spLocks noChangeArrowheads="1"/>
          </p:cNvSpPr>
          <p:nvPr/>
        </p:nvSpPr>
        <p:spPr bwMode="auto">
          <a:xfrm>
            <a:off x="296770" y="5542587"/>
            <a:ext cx="8496000" cy="8640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spcBef>
                <a:spcPct val="30000"/>
              </a:spcBef>
            </a:pPr>
            <a:r>
              <a:rPr lang="de-DE" sz="2000" b="1" dirty="0" smtClean="0">
                <a:solidFill>
                  <a:srgbClr val="1E3A6C"/>
                </a:solidFill>
                <a:latin typeface="+mn-lt"/>
              </a:rPr>
              <a:t>          </a:t>
            </a:r>
            <a:r>
              <a:rPr lang="de-DE" sz="2000" b="1" dirty="0" smtClean="0">
                <a:solidFill>
                  <a:schemeClr val="accent1"/>
                </a:solidFill>
                <a:latin typeface="+mn-lt"/>
              </a:rPr>
              <a:t>größte Transportkapazität:</a:t>
            </a:r>
            <a:r>
              <a:rPr lang="de-DE" sz="1000" dirty="0">
                <a:solidFill>
                  <a:srgbClr val="1E3A6C"/>
                </a:solidFill>
                <a:latin typeface="+mn-lt"/>
              </a:rPr>
              <a:t> </a:t>
            </a:r>
            <a:r>
              <a:rPr lang="de-DE" sz="2000" dirty="0" smtClean="0">
                <a:solidFill>
                  <a:schemeClr val="accent1"/>
                </a:solidFill>
                <a:latin typeface="+mn-lt"/>
              </a:rPr>
              <a:t>Ein </a:t>
            </a:r>
            <a:r>
              <a:rPr lang="de-DE" sz="2000" dirty="0">
                <a:solidFill>
                  <a:schemeClr val="accent1"/>
                </a:solidFill>
                <a:latin typeface="+mn-lt"/>
              </a:rPr>
              <a:t>Schubverband </a:t>
            </a:r>
            <a:r>
              <a:rPr lang="de-DE" sz="2000" dirty="0" smtClean="0">
                <a:solidFill>
                  <a:schemeClr val="accent1"/>
                </a:solidFill>
                <a:latin typeface="+mn-lt"/>
              </a:rPr>
              <a:t>mit  4 Schubleichtern = </a:t>
            </a:r>
          </a:p>
          <a:p>
            <a:pPr algn="l" eaLnBrk="1" hangingPunct="1">
              <a:spcBef>
                <a:spcPct val="30000"/>
              </a:spcBef>
            </a:pPr>
            <a:r>
              <a:rPr lang="de-DE" sz="2000" dirty="0">
                <a:solidFill>
                  <a:schemeClr val="accent1"/>
                </a:solidFill>
                <a:latin typeface="+mn-lt"/>
              </a:rPr>
              <a:t> </a:t>
            </a:r>
            <a:r>
              <a:rPr lang="de-DE" sz="2000" dirty="0" smtClean="0">
                <a:solidFill>
                  <a:schemeClr val="accent1"/>
                </a:solidFill>
                <a:latin typeface="+mn-lt"/>
              </a:rPr>
              <a:t>         175 Zugwaggons = 280 LKWs</a:t>
            </a:r>
            <a:endParaRPr lang="de-DE" sz="2000" dirty="0">
              <a:solidFill>
                <a:schemeClr val="accent1"/>
              </a:solidFill>
              <a:latin typeface="+mn-lt"/>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07" y="57078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E5B8D880-FEC3-4464-A4FF-D30AD01C096B}"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6396561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de-DE" b="1" dirty="0" smtClean="0">
                <a:solidFill>
                  <a:schemeClr val="accent1"/>
                </a:solidFill>
              </a:rPr>
              <a:t>Das Binnenschiff  - </a:t>
            </a:r>
            <a:br>
              <a:rPr lang="de-DE" b="1" dirty="0" smtClean="0">
                <a:solidFill>
                  <a:schemeClr val="accent1"/>
                </a:solidFill>
              </a:rPr>
            </a:br>
            <a:r>
              <a:rPr lang="de-DE" sz="2000" dirty="0" smtClean="0">
                <a:solidFill>
                  <a:schemeClr val="accent1"/>
                </a:solidFill>
              </a:rPr>
              <a:t>wirtschaftlich und umweltfreundlich</a:t>
            </a:r>
            <a:endParaRPr lang="de-DE" sz="2400" dirty="0" smtClean="0">
              <a:solidFill>
                <a:schemeClr val="accent1"/>
              </a:solidFill>
            </a:endParaRPr>
          </a:p>
        </p:txBody>
      </p:sp>
      <p:sp>
        <p:nvSpPr>
          <p:cNvPr id="8"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7</a:t>
            </a:fld>
            <a:endParaRPr lang="de-AT"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201" y="2422416"/>
            <a:ext cx="5559722" cy="309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umsplatzhalter 3"/>
          <p:cNvSpPr txBox="1">
            <a:spLocks/>
          </p:cNvSpPr>
          <p:nvPr/>
        </p:nvSpPr>
        <p:spPr>
          <a:xfrm>
            <a:off x="573688" y="6564417"/>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7" name="Text Box 4"/>
          <p:cNvSpPr txBox="1">
            <a:spLocks noChangeArrowheads="1"/>
          </p:cNvSpPr>
          <p:nvPr/>
        </p:nvSpPr>
        <p:spPr bwMode="auto">
          <a:xfrm>
            <a:off x="514174" y="1844823"/>
            <a:ext cx="8349230" cy="5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eaLnBrk="1" hangingPunct="1">
              <a:spcBef>
                <a:spcPct val="30000"/>
              </a:spcBef>
            </a:pPr>
            <a:r>
              <a:rPr lang="de-AT" sz="2400" dirty="0" smtClean="0">
                <a:solidFill>
                  <a:srgbClr val="3C628F"/>
                </a:solidFill>
                <a:latin typeface="Calibri"/>
              </a:rPr>
              <a:t>spezifischer </a:t>
            </a:r>
            <a:r>
              <a:rPr lang="de-AT" sz="2400" dirty="0">
                <a:solidFill>
                  <a:srgbClr val="3C628F"/>
                </a:solidFill>
                <a:latin typeface="Calibri"/>
              </a:rPr>
              <a:t>Energieverbrauch</a:t>
            </a:r>
            <a:r>
              <a:rPr lang="de-AT" sz="2400" dirty="0" smtClean="0">
                <a:solidFill>
                  <a:srgbClr val="3C628F"/>
                </a:solidFill>
                <a:latin typeface="Calibri"/>
              </a:rPr>
              <a:t>:</a:t>
            </a:r>
            <a:endParaRPr lang="de-DE" sz="2400" dirty="0">
              <a:solidFill>
                <a:srgbClr val="3C628F"/>
              </a:solidFill>
              <a:latin typeface="Calibri"/>
            </a:endParaRPr>
          </a:p>
          <a:p>
            <a:pPr eaLnBrk="1" hangingPunct="1">
              <a:spcBef>
                <a:spcPct val="30000"/>
              </a:spcBef>
            </a:pPr>
            <a:endParaRPr lang="de-DE" sz="400" dirty="0">
              <a:solidFill>
                <a:srgbClr val="3C628F"/>
              </a:solidFill>
              <a:latin typeface="Calibri"/>
            </a:endParaRPr>
          </a:p>
        </p:txBody>
      </p:sp>
      <p:sp>
        <p:nvSpPr>
          <p:cNvPr id="9" name="Content Placeholder 2"/>
          <p:cNvSpPr txBox="1">
            <a:spLocks/>
          </p:cNvSpPr>
          <p:nvPr/>
        </p:nvSpPr>
        <p:spPr>
          <a:xfrm>
            <a:off x="367404" y="5589240"/>
            <a:ext cx="8496000" cy="864096"/>
          </a:xfrm>
          <a:prstGeom prst="rect">
            <a:avLst/>
          </a:prstGeom>
          <a:ln w="19050">
            <a:solidFill>
              <a:schemeClr val="accent1"/>
            </a:solidFill>
          </a:ln>
        </p:spPr>
        <p:txBody>
          <a:bodyPr vert="horz" lIns="91440" tIns="45720" rIns="91440" bIns="45720" rtlCol="0" anchor="ctr">
            <a:normAutofit fontScale="5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endParaRPr lang="de-DE" spc="60" dirty="0">
              <a:solidFill>
                <a:srgbClr val="3C628F"/>
              </a:solidFill>
            </a:endParaRPr>
          </a:p>
          <a:p>
            <a:pPr marL="546100" indent="0">
              <a:buClr>
                <a:srgbClr val="3C628F"/>
              </a:buClr>
              <a:buFont typeface="Arial" pitchFamily="34" charset="0"/>
              <a:buNone/>
            </a:pPr>
            <a:r>
              <a:rPr lang="de-DE" sz="3600" spc="60" dirty="0">
                <a:solidFill>
                  <a:srgbClr val="3C628F"/>
                </a:solidFill>
              </a:rPr>
              <a:t>Ein Binnenschiff kann eine Tonne Ladung bei gleichem Energieverbrauch beinahe </a:t>
            </a:r>
            <a:r>
              <a:rPr lang="de-DE" sz="3600" b="1" u="sng" spc="60" dirty="0">
                <a:solidFill>
                  <a:srgbClr val="3C628F"/>
                </a:solidFill>
              </a:rPr>
              <a:t>viermal so weit</a:t>
            </a:r>
            <a:r>
              <a:rPr lang="de-DE" sz="3600" u="sng" spc="60" dirty="0">
                <a:solidFill>
                  <a:srgbClr val="3C628F"/>
                </a:solidFill>
              </a:rPr>
              <a:t> </a:t>
            </a:r>
            <a:r>
              <a:rPr lang="de-DE" sz="3600" spc="60" dirty="0">
                <a:solidFill>
                  <a:srgbClr val="3C628F"/>
                </a:solidFill>
              </a:rPr>
              <a:t>transportieren wie </a:t>
            </a:r>
            <a:r>
              <a:rPr lang="de-DE" sz="3600" spc="60" dirty="0" smtClean="0">
                <a:solidFill>
                  <a:srgbClr val="3C628F"/>
                </a:solidFill>
              </a:rPr>
              <a:t>ein LKW</a:t>
            </a:r>
            <a:endParaRPr lang="de-DE" sz="3600" spc="60" dirty="0">
              <a:solidFill>
                <a:srgbClr val="3C628F"/>
              </a:solidFill>
            </a:endParaRPr>
          </a:p>
          <a:p>
            <a:pPr marL="546100" indent="0">
              <a:buClr>
                <a:srgbClr val="3C628F"/>
              </a:buClr>
              <a:buFont typeface="Arial" pitchFamily="34" charset="0"/>
              <a:buNone/>
            </a:pPr>
            <a:endParaRPr lang="de-AT" sz="1800" dirty="0">
              <a:solidFill>
                <a:srgbClr val="04617B"/>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173" y="5754592"/>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5AE9F62-3F65-4556-8D1D-8427C691B1CE}"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26188525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p:txBody>
          <a:bodyPr>
            <a:normAutofit/>
          </a:bodyPr>
          <a:lstStyle/>
          <a:p>
            <a:r>
              <a:rPr lang="de-DE" b="1" dirty="0">
                <a:solidFill>
                  <a:schemeClr val="accent1"/>
                </a:solidFill>
              </a:rPr>
              <a:t>Das Binnenschiff -</a:t>
            </a:r>
            <a:br>
              <a:rPr lang="de-DE" b="1" dirty="0">
                <a:solidFill>
                  <a:schemeClr val="accent1"/>
                </a:solidFill>
              </a:rPr>
            </a:br>
            <a:r>
              <a:rPr lang="de-DE" sz="2000" dirty="0" smtClean="0">
                <a:solidFill>
                  <a:schemeClr val="accent1"/>
                </a:solidFill>
              </a:rPr>
              <a:t>geringste externe Kosten</a:t>
            </a:r>
            <a:endParaRPr lang="de-DE" sz="2000" dirty="0" smtClean="0"/>
          </a:p>
        </p:txBody>
      </p:sp>
      <p:sp>
        <p:nvSpPr>
          <p:cNvPr id="6" name="Datumsplatzhalter 3"/>
          <p:cNvSpPr txBox="1">
            <a:spLocks/>
          </p:cNvSpPr>
          <p:nvPr/>
        </p:nvSpPr>
        <p:spPr>
          <a:xfrm>
            <a:off x="467544" y="6597352"/>
            <a:ext cx="2895600" cy="329184"/>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AT" dirty="0">
              <a:solidFill>
                <a:prstClr val="white"/>
              </a:solidFill>
            </a:endParaRPr>
          </a:p>
        </p:txBody>
      </p:sp>
      <p:sp>
        <p:nvSpPr>
          <p:cNvPr id="7" name="Foliennummernplatzhalter 4"/>
          <p:cNvSpPr>
            <a:spLocks noGrp="1"/>
          </p:cNvSpPr>
          <p:nvPr>
            <p:ph type="sldNum" sz="quarter" idx="12"/>
          </p:nvPr>
        </p:nvSpPr>
        <p:spPr>
          <a:xfrm>
            <a:off x="7596336" y="6597352"/>
            <a:ext cx="1066800" cy="329184"/>
          </a:xfrm>
        </p:spPr>
        <p:txBody>
          <a:bodyPr/>
          <a:lstStyle/>
          <a:p>
            <a:fld id="{7D34D7BA-8E13-46FE-8871-8877FE7E3568}" type="slidenum">
              <a:rPr lang="de-AT" smtClean="0">
                <a:solidFill>
                  <a:prstClr val="white"/>
                </a:solidFill>
              </a:rPr>
              <a:pPr/>
              <a:t>8</a:t>
            </a:fld>
            <a:endParaRPr lang="de-AT" dirty="0">
              <a:solidFill>
                <a:prstClr val="white"/>
              </a:solidFill>
            </a:endParaRP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6480969" cy="353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323528" y="5552483"/>
            <a:ext cx="8496000" cy="864000"/>
          </a:xfrm>
          <a:prstGeom prst="rect">
            <a:avLst/>
          </a:prstGeom>
          <a:ln w="19050">
            <a:solidFill>
              <a:schemeClr val="accent1"/>
            </a:solidFill>
          </a:ln>
        </p:spPr>
        <p:txBody>
          <a:bodyPr vert="horz" lIns="91440" tIns="45720" rIns="91440" bIns="45720" rtlCol="0" anchor="ctr">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None/>
            </a:pPr>
            <a:endParaRPr lang="de-DE" sz="1800" spc="60" dirty="0" smtClean="0">
              <a:solidFill>
                <a:schemeClr val="accent1"/>
              </a:solidFill>
            </a:endParaRPr>
          </a:p>
          <a:p>
            <a:pPr marL="546100" indent="0">
              <a:buNone/>
            </a:pPr>
            <a:r>
              <a:rPr lang="de-DE" sz="2800" spc="60" dirty="0" smtClean="0">
                <a:solidFill>
                  <a:schemeClr val="accent1"/>
                </a:solidFill>
              </a:rPr>
              <a:t> Binnenschiffe </a:t>
            </a:r>
            <a:r>
              <a:rPr lang="de-DE" sz="2800" spc="60" dirty="0">
                <a:solidFill>
                  <a:schemeClr val="accent1"/>
                </a:solidFill>
              </a:rPr>
              <a:t>verursachen die geringsten </a:t>
            </a:r>
            <a:r>
              <a:rPr lang="de-DE" sz="2800" spc="60" dirty="0" smtClean="0">
                <a:solidFill>
                  <a:schemeClr val="accent1"/>
                </a:solidFill>
              </a:rPr>
              <a:t>Unfall-</a:t>
            </a:r>
            <a:r>
              <a:rPr lang="de-DE" sz="2800" spc="60" dirty="0">
                <a:solidFill>
                  <a:schemeClr val="accent1"/>
                </a:solidFill>
              </a:rPr>
              <a:t>, </a:t>
            </a:r>
            <a:endParaRPr lang="de-DE" sz="2800" spc="60" dirty="0" smtClean="0">
              <a:solidFill>
                <a:schemeClr val="accent1"/>
              </a:solidFill>
            </a:endParaRPr>
          </a:p>
          <a:p>
            <a:pPr marL="546100" indent="0">
              <a:buNone/>
            </a:pPr>
            <a:r>
              <a:rPr lang="de-DE" sz="2800" spc="60" dirty="0" smtClean="0">
                <a:solidFill>
                  <a:schemeClr val="accent1"/>
                </a:solidFill>
              </a:rPr>
              <a:t> Lärm-</a:t>
            </a:r>
            <a:r>
              <a:rPr lang="de-DE" sz="2800" spc="60" dirty="0">
                <a:solidFill>
                  <a:schemeClr val="accent1"/>
                </a:solidFill>
              </a:rPr>
              <a:t>, Schadstoff- und Klimakosten</a:t>
            </a:r>
          </a:p>
          <a:p>
            <a:pPr marL="546100" indent="0">
              <a:buNone/>
            </a:pPr>
            <a:endParaRPr lang="de-AT" sz="1800" dirty="0">
              <a:solidFill>
                <a:schemeClr val="tx2"/>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717788"/>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5E0386FF-687A-43D2-BAE2-96CA9B8928E1}" type="datetime7">
              <a:rPr lang="de-DE" smtClean="0">
                <a:solidFill>
                  <a:prstClr val="white"/>
                </a:solidFill>
              </a:rPr>
              <a:t>Mai-14</a:t>
            </a:fld>
            <a:endParaRPr lang="de-AT" dirty="0">
              <a:solidFill>
                <a:prstClr val="white"/>
              </a:solidFill>
            </a:endParaRPr>
          </a:p>
        </p:txBody>
      </p:sp>
    </p:spTree>
    <p:extLst>
      <p:ext uri="{BB962C8B-B14F-4D97-AF65-F5344CB8AC3E}">
        <p14:creationId xmlns:p14="http://schemas.microsoft.com/office/powerpoint/2010/main" val="6984580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solidFill>
                  <a:schemeClr val="accent1"/>
                </a:solidFill>
              </a:rPr>
              <a:t>Das Binnenschiff -</a:t>
            </a:r>
            <a:br>
              <a:rPr lang="de-DE" b="1" dirty="0">
                <a:solidFill>
                  <a:schemeClr val="accent1"/>
                </a:solidFill>
              </a:rPr>
            </a:br>
            <a:r>
              <a:rPr lang="de-DE" sz="2000" dirty="0" smtClean="0">
                <a:solidFill>
                  <a:schemeClr val="accent1"/>
                </a:solidFill>
              </a:rPr>
              <a:t>sicher, flexibel und günstig</a:t>
            </a:r>
            <a:endParaRPr lang="de-AT" dirty="0"/>
          </a:p>
        </p:txBody>
      </p:sp>
      <p:sp>
        <p:nvSpPr>
          <p:cNvPr id="3" name="Content Placeholder 2"/>
          <p:cNvSpPr>
            <a:spLocks noGrp="1"/>
          </p:cNvSpPr>
          <p:nvPr>
            <p:ph idx="1"/>
          </p:nvPr>
        </p:nvSpPr>
        <p:spPr/>
        <p:txBody>
          <a:bodyPr/>
          <a:lstStyle/>
          <a:p>
            <a:endParaRPr lang="de-AT" sz="1000" b="1" dirty="0" smtClean="0">
              <a:solidFill>
                <a:schemeClr val="accent1"/>
              </a:solidFill>
            </a:endParaRPr>
          </a:p>
          <a:p>
            <a:r>
              <a:rPr lang="de-AT" sz="2200" b="1" dirty="0" smtClean="0">
                <a:solidFill>
                  <a:schemeClr val="accent1"/>
                </a:solidFill>
              </a:rPr>
              <a:t>Das Binnenschiff als sicherstes Verkehrsmittel:</a:t>
            </a:r>
          </a:p>
          <a:p>
            <a:pPr lvl="1">
              <a:buFont typeface="Symbol" panose="05050102010706020507" pitchFamily="18" charset="2"/>
              <a:buChar char="-"/>
            </a:pPr>
            <a:r>
              <a:rPr lang="de-AT" dirty="0" smtClean="0">
                <a:solidFill>
                  <a:schemeClr val="accent1"/>
                </a:solidFill>
              </a:rPr>
              <a:t>2012 auf österreichischer Donau nur </a:t>
            </a:r>
            <a:r>
              <a:rPr lang="de-AT" b="1" dirty="0" smtClean="0">
                <a:solidFill>
                  <a:schemeClr val="accent1"/>
                </a:solidFill>
              </a:rPr>
              <a:t>19</a:t>
            </a:r>
            <a:r>
              <a:rPr lang="de-AT" dirty="0" smtClean="0">
                <a:solidFill>
                  <a:schemeClr val="accent1"/>
                </a:solidFill>
              </a:rPr>
              <a:t> Verkehrsunfälle </a:t>
            </a:r>
            <a:r>
              <a:rPr lang="de-AT" sz="1800" dirty="0" smtClean="0">
                <a:solidFill>
                  <a:schemeClr val="accent1"/>
                </a:solidFill>
              </a:rPr>
              <a:t>(keine Todesfälle)</a:t>
            </a:r>
          </a:p>
          <a:p>
            <a:pPr lvl="1">
              <a:buFont typeface="Symbol" panose="05050102010706020507" pitchFamily="18" charset="2"/>
              <a:buChar char="-"/>
            </a:pPr>
            <a:r>
              <a:rPr lang="de-AT" dirty="0" smtClean="0">
                <a:solidFill>
                  <a:schemeClr val="accent1"/>
                </a:solidFill>
              </a:rPr>
              <a:t>im Vergleich: 2012 österreichweit </a:t>
            </a:r>
            <a:r>
              <a:rPr lang="de-AT" b="1" dirty="0" smtClean="0">
                <a:solidFill>
                  <a:schemeClr val="accent1"/>
                </a:solidFill>
              </a:rPr>
              <a:t>1217</a:t>
            </a:r>
            <a:r>
              <a:rPr lang="de-AT" dirty="0" smtClean="0">
                <a:solidFill>
                  <a:schemeClr val="accent1"/>
                </a:solidFill>
              </a:rPr>
              <a:t> Unfälle mit LKWs </a:t>
            </a:r>
            <a:r>
              <a:rPr lang="de-AT" sz="1800" dirty="0">
                <a:solidFill>
                  <a:schemeClr val="accent1"/>
                </a:solidFill>
              </a:rPr>
              <a:t>(&gt;3,5 Tonnen</a:t>
            </a:r>
            <a:r>
              <a:rPr lang="de-AT" sz="1800" dirty="0" smtClean="0">
                <a:solidFill>
                  <a:schemeClr val="accent1"/>
                </a:solidFill>
              </a:rPr>
              <a:t>)</a:t>
            </a:r>
          </a:p>
          <a:p>
            <a:pPr lvl="1">
              <a:buFont typeface="Symbol" panose="05050102010706020507" pitchFamily="18" charset="2"/>
              <a:buChar char="-"/>
            </a:pPr>
            <a:endParaRPr lang="de-AT" sz="1000" dirty="0" smtClean="0">
              <a:solidFill>
                <a:schemeClr val="accent1"/>
              </a:solidFill>
            </a:endParaRPr>
          </a:p>
          <a:p>
            <a:r>
              <a:rPr lang="de-AT" sz="2200" b="1" dirty="0" smtClean="0">
                <a:solidFill>
                  <a:schemeClr val="accent1"/>
                </a:solidFill>
              </a:rPr>
              <a:t>Rund um die Uhr einsetzbar:</a:t>
            </a:r>
            <a:r>
              <a:rPr lang="de-AT" dirty="0">
                <a:solidFill>
                  <a:schemeClr val="accent1"/>
                </a:solidFill>
              </a:rPr>
              <a:t> </a:t>
            </a:r>
            <a:r>
              <a:rPr lang="de-AT" sz="2000" dirty="0" smtClean="0">
                <a:solidFill>
                  <a:schemeClr val="accent1"/>
                </a:solidFill>
              </a:rPr>
              <a:t>keine Wochenend- und Nachtfahrverbote </a:t>
            </a:r>
          </a:p>
          <a:p>
            <a:endParaRPr lang="de-AT" sz="1000" dirty="0">
              <a:solidFill>
                <a:schemeClr val="accent1"/>
              </a:solidFill>
            </a:endParaRPr>
          </a:p>
          <a:p>
            <a:r>
              <a:rPr lang="de-AT" sz="2200" b="1" dirty="0" smtClean="0">
                <a:solidFill>
                  <a:schemeClr val="accent1"/>
                </a:solidFill>
              </a:rPr>
              <a:t>Wegekosten:</a:t>
            </a:r>
            <a:r>
              <a:rPr lang="de-AT" sz="2000" dirty="0" smtClean="0">
                <a:solidFill>
                  <a:schemeClr val="accent1"/>
                </a:solidFill>
              </a:rPr>
              <a:t> meist natürliche Infrastruktur -&gt; geringere Kosten:</a:t>
            </a:r>
          </a:p>
          <a:p>
            <a:endParaRPr lang="de-AT" sz="2800" dirty="0">
              <a:solidFill>
                <a:schemeClr val="accent1"/>
              </a:solidFill>
            </a:endParaRPr>
          </a:p>
        </p:txBody>
      </p:sp>
      <p:sp>
        <p:nvSpPr>
          <p:cNvPr id="4" name="Date Placeholder 3"/>
          <p:cNvSpPr>
            <a:spLocks noGrp="1"/>
          </p:cNvSpPr>
          <p:nvPr>
            <p:ph type="dt" sz="half" idx="10"/>
          </p:nvPr>
        </p:nvSpPr>
        <p:spPr/>
        <p:txBody>
          <a:bodyPr/>
          <a:lstStyle/>
          <a:p>
            <a:fld id="{F68B74EE-9FBF-49EB-A71B-D62352596710}" type="datetime7">
              <a:rPr lang="de-DE" smtClean="0">
                <a:solidFill>
                  <a:prstClr val="white"/>
                </a:solidFill>
              </a:rPr>
              <a:pPr/>
              <a:t>Mai-14</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pic>
        <p:nvPicPr>
          <p:cNvPr id="6" name="Picture 5"/>
          <p:cNvPicPr/>
          <p:nvPr/>
        </p:nvPicPr>
        <p:blipFill rotWithShape="1">
          <a:blip r:embed="rId3">
            <a:duotone>
              <a:schemeClr val="accent1">
                <a:shade val="45000"/>
                <a:satMod val="135000"/>
              </a:schemeClr>
              <a:prstClr val="white"/>
            </a:duotone>
          </a:blip>
          <a:srcRect l="66351" t="37922" r="5546" b="18182"/>
          <a:stretch/>
        </p:blipFill>
        <p:spPr bwMode="auto">
          <a:xfrm>
            <a:off x="4716016" y="4293096"/>
            <a:ext cx="4248472" cy="2210721"/>
          </a:xfrm>
          <a:prstGeom prst="rect">
            <a:avLst/>
          </a:prstGeom>
          <a:ln>
            <a:noFill/>
          </a:ln>
          <a:extLst>
            <a:ext uri="{53640926-AAD7-44D8-BBD7-CCE9431645EC}">
              <a14:shadowObscured xmlns:a14="http://schemas.microsoft.com/office/drawing/2010/main"/>
            </a:ext>
          </a:extLst>
        </p:spPr>
      </p:pic>
      <p:sp>
        <p:nvSpPr>
          <p:cNvPr id="7" name="Content Placeholder 2"/>
          <p:cNvSpPr txBox="1">
            <a:spLocks/>
          </p:cNvSpPr>
          <p:nvPr/>
        </p:nvSpPr>
        <p:spPr>
          <a:xfrm>
            <a:off x="179512" y="4429361"/>
            <a:ext cx="4392488" cy="1800200"/>
          </a:xfrm>
          <a:prstGeom prst="rect">
            <a:avLst/>
          </a:prstGeom>
          <a:ln w="19050">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Font typeface="Arial" pitchFamily="34" charset="0"/>
              <a:buNone/>
            </a:pPr>
            <a:r>
              <a:rPr lang="de-AT" sz="1800" dirty="0" smtClean="0">
                <a:solidFill>
                  <a:srgbClr val="3C628F"/>
                </a:solidFill>
              </a:rPr>
              <a:t>Die Verbesserung der Infrastruktur der </a:t>
            </a:r>
            <a:r>
              <a:rPr lang="de-AT" sz="1800" b="1" dirty="0" smtClean="0">
                <a:solidFill>
                  <a:srgbClr val="3C628F"/>
                </a:solidFill>
              </a:rPr>
              <a:t>gesamten Donau </a:t>
            </a:r>
            <a:r>
              <a:rPr lang="de-AT" sz="1800" dirty="0" smtClean="0">
                <a:solidFill>
                  <a:srgbClr val="3C628F"/>
                </a:solidFill>
              </a:rPr>
              <a:t>würde                      rund </a:t>
            </a:r>
            <a:r>
              <a:rPr lang="de-AT" sz="1800" b="1" dirty="0" smtClean="0">
                <a:solidFill>
                  <a:srgbClr val="3C628F"/>
                </a:solidFill>
              </a:rPr>
              <a:t>1,2 Mrd. EUR </a:t>
            </a:r>
            <a:r>
              <a:rPr lang="de-AT" sz="1800" dirty="0" smtClean="0">
                <a:solidFill>
                  <a:srgbClr val="3C628F"/>
                </a:solidFill>
              </a:rPr>
              <a:t>kosten</a:t>
            </a:r>
          </a:p>
          <a:p>
            <a:pPr marL="546100" indent="0">
              <a:buClr>
                <a:srgbClr val="3C628F"/>
              </a:buClr>
              <a:buFont typeface="Arial" pitchFamily="34" charset="0"/>
              <a:buNone/>
            </a:pPr>
            <a:r>
              <a:rPr lang="de-AT" sz="1800" dirty="0" smtClean="0">
                <a:solidFill>
                  <a:srgbClr val="3C628F"/>
                </a:solidFill>
              </a:rPr>
              <a:t>dies entspricht den Errichtungskosten von rund  </a:t>
            </a:r>
            <a:r>
              <a:rPr lang="de-AT" sz="1800" b="1" dirty="0" smtClean="0">
                <a:solidFill>
                  <a:srgbClr val="3C628F"/>
                </a:solidFill>
              </a:rPr>
              <a:t>50 Straßenkilometern</a:t>
            </a:r>
            <a:endParaRPr lang="de-AT" sz="1800" b="1" dirty="0">
              <a:solidFill>
                <a:srgbClr val="3C628F"/>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80" y="5062765"/>
            <a:ext cx="460821" cy="53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89013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REWWay">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003300"/>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1454</Words>
  <Application>Microsoft Office PowerPoint</Application>
  <PresentationFormat>Diavoorstelling (4:3)</PresentationFormat>
  <Paragraphs>204</Paragraphs>
  <Slides>14</Slides>
  <Notes>11</Notes>
  <HiddenSlides>0</HiddenSlides>
  <MMClips>0</MMClips>
  <ScaleCrop>false</ScaleCrop>
  <HeadingPairs>
    <vt:vector size="4" baseType="variant">
      <vt:variant>
        <vt:lpstr>Thema</vt:lpstr>
      </vt:variant>
      <vt:variant>
        <vt:i4>3</vt:i4>
      </vt:variant>
      <vt:variant>
        <vt:lpstr>Diatitels</vt:lpstr>
      </vt:variant>
      <vt:variant>
        <vt:i4>14</vt:i4>
      </vt:variant>
    </vt:vector>
  </HeadingPairs>
  <TitlesOfParts>
    <vt:vector size="17" baseType="lpstr">
      <vt:lpstr>Custom Design</vt:lpstr>
      <vt:lpstr>1_Clarity</vt:lpstr>
      <vt:lpstr>2_Clarity</vt:lpstr>
      <vt:lpstr>Verkehrsträgervergleich</vt:lpstr>
      <vt:lpstr>Binnenschifffahrt -  Zahlen und Fakten  EU</vt:lpstr>
      <vt:lpstr>Binnenschifffahrt -  Zahlen und Fakten  Österreich</vt:lpstr>
      <vt:lpstr>Stärken/Schwächen  der Binnenschifffahrt</vt:lpstr>
      <vt:lpstr>Chancen/Hindernisse der Binnenschifffahrt</vt:lpstr>
      <vt:lpstr>Das Binnenschiff  -  entlastet Straße und Schiene </vt:lpstr>
      <vt:lpstr>Das Binnenschiff  -  wirtschaftlich und umweltfreundlich</vt:lpstr>
      <vt:lpstr>Das Binnenschiff - geringste externe Kosten</vt:lpstr>
      <vt:lpstr>Das Binnenschiff - sicher, flexibel und günstig</vt:lpstr>
      <vt:lpstr>konkurrenzfähige Transportzeiten</vt:lpstr>
      <vt:lpstr>Conclusio</vt:lpstr>
      <vt:lpstr>Videoempfehlung</vt:lpstr>
      <vt:lpstr>Quellenverzeichnis</vt:lpstr>
      <vt:lpstr>Kontaktdaten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Systeembeheer</cp:lastModifiedBy>
  <cp:revision>161</cp:revision>
  <cp:lastPrinted>2013-04-09T11:49:52Z</cp:lastPrinted>
  <dcterms:created xsi:type="dcterms:W3CDTF">2012-09-17T08:31:25Z</dcterms:created>
  <dcterms:modified xsi:type="dcterms:W3CDTF">2014-05-11T15:38:00Z</dcterms:modified>
</cp:coreProperties>
</file>