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7"/>
  </p:notesMasterIdLst>
  <p:sldIdLst>
    <p:sldId id="256" r:id="rId2"/>
    <p:sldId id="258" r:id="rId3"/>
    <p:sldId id="260" r:id="rId4"/>
    <p:sldId id="261" r:id="rId5"/>
    <p:sldId id="263" r:id="rId6"/>
    <p:sldId id="264" r:id="rId7"/>
    <p:sldId id="265" r:id="rId8"/>
    <p:sldId id="267" r:id="rId9"/>
    <p:sldId id="268" r:id="rId10"/>
    <p:sldId id="270" r:id="rId11"/>
    <p:sldId id="272" r:id="rId12"/>
    <p:sldId id="273" r:id="rId13"/>
    <p:sldId id="274" r:id="rId14"/>
    <p:sldId id="275" r:id="rId15"/>
    <p:sldId id="276" r:id="rId16"/>
    <p:sldId id="278" r:id="rId17"/>
    <p:sldId id="279" r:id="rId18"/>
    <p:sldId id="280" r:id="rId19"/>
    <p:sldId id="281" r:id="rId20"/>
    <p:sldId id="282" r:id="rId21"/>
    <p:sldId id="283" r:id="rId22"/>
    <p:sldId id="284" r:id="rId23"/>
    <p:sldId id="285" r:id="rId24"/>
    <p:sldId id="286" r:id="rId25"/>
    <p:sldId id="287" r:id="rId26"/>
    <p:sldId id="288" r:id="rId27"/>
    <p:sldId id="289" r:id="rId28"/>
    <p:sldId id="290" r:id="rId29"/>
    <p:sldId id="291" r:id="rId30"/>
    <p:sldId id="292" r:id="rId31"/>
    <p:sldId id="293" r:id="rId32"/>
    <p:sldId id="294" r:id="rId33"/>
    <p:sldId id="295" r:id="rId34"/>
    <p:sldId id="296" r:id="rId35"/>
    <p:sldId id="297"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8" d="100"/>
          <a:sy n="78" d="100"/>
        </p:scale>
        <p:origin x="-1146" y="2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0A069B-546E-49FB-9F3B-EF4291E75218}" type="datetimeFigureOut">
              <a:rPr lang="en-US" smtClean="0"/>
              <a:t>9/19/2011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69078F-1409-459B-A8E0-0579717442A4}" type="slidenum">
              <a:rPr lang="en-US" smtClean="0"/>
              <a:t>‹nr.›</a:t>
            </a:fld>
            <a:endParaRPr lang="en-US"/>
          </a:p>
        </p:txBody>
      </p:sp>
    </p:spTree>
    <p:extLst>
      <p:ext uri="{BB962C8B-B14F-4D97-AF65-F5344CB8AC3E}">
        <p14:creationId xmlns:p14="http://schemas.microsoft.com/office/powerpoint/2010/main" val="31368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0296A0-701C-4925-B997-93FC3C5F6101}" type="slidenum">
              <a:rPr lang="ro-RO"/>
              <a:pPr/>
              <a:t>2</a:t>
            </a:fld>
            <a:endParaRPr lang="ro-RO"/>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CDBCA4-21ED-4F9F-B154-FF1DBDAA6030}" type="slidenum">
              <a:rPr lang="ro-RO"/>
              <a:pPr/>
              <a:t>3</a:t>
            </a:fld>
            <a:endParaRPr lang="ro-RO"/>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F48F4E-DE16-477E-A052-2A8AC2F8FBAB}" type="slidenum">
              <a:rPr lang="ro-RO"/>
              <a:pPr/>
              <a:t>5</a:t>
            </a:fld>
            <a:endParaRPr lang="ro-RO"/>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76639230-D5D2-407F-A34F-14E894F3FFE3}" type="datetimeFigureOut">
              <a:rPr lang="en-US" smtClean="0"/>
              <a:t>9/19/2011</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12FEE952-8C99-4A4D-965E-F04F20A5CAFF}" type="slidenum">
              <a:rPr lang="en-US" smtClean="0"/>
              <a:t>‹nr.›</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6639230-D5D2-407F-A34F-14E894F3FFE3}" type="datetimeFigureOut">
              <a:rPr lang="en-US" smtClean="0"/>
              <a:t>9/19/2011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2FEE952-8C99-4A4D-965E-F04F20A5CAFF}" type="slidenum">
              <a:rPr lang="en-US" smtClean="0"/>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76639230-D5D2-407F-A34F-14E894F3FFE3}" type="datetimeFigureOut">
              <a:rPr lang="en-US" smtClean="0"/>
              <a:t>9/19/2011</a:t>
            </a:fld>
            <a:endParaRPr lang="en-US"/>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12FEE952-8C99-4A4D-965E-F04F20A5CAFF}" type="slidenum">
              <a:rPr lang="en-US" smtClean="0"/>
              <a:t>‹nr.›</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ro-RO"/>
          </a:p>
        </p:txBody>
      </p:sp>
      <p:sp>
        <p:nvSpPr>
          <p:cNvPr id="3" name="SmartArt Placeholder 2"/>
          <p:cNvSpPr>
            <a:spLocks noGrp="1"/>
          </p:cNvSpPr>
          <p:nvPr>
            <p:ph type="dgm" idx="1"/>
          </p:nvPr>
        </p:nvSpPr>
        <p:spPr>
          <a:xfrm>
            <a:off x="457200" y="1600200"/>
            <a:ext cx="8229600" cy="4525963"/>
          </a:xfrm>
        </p:spPr>
        <p:txBody>
          <a:bodyPr/>
          <a:lstStyle/>
          <a:p>
            <a:pPr lvl="0"/>
            <a:endParaRPr lang="ro-RO" noProof="0" smtClean="0"/>
          </a:p>
        </p:txBody>
      </p:sp>
      <p:sp>
        <p:nvSpPr>
          <p:cNvPr id="4" name="Rectangle 4"/>
          <p:cNvSpPr>
            <a:spLocks noGrp="1" noChangeArrowheads="1"/>
          </p:cNvSpPr>
          <p:nvPr>
            <p:ph type="dt" sz="half" idx="10"/>
          </p:nvPr>
        </p:nvSpPr>
        <p:spPr/>
        <p:txBody>
          <a:bodyPr/>
          <a:lstStyle>
            <a:lvl1pPr eaLnBrk="0" hangingPunct="0">
              <a:defRPr>
                <a:latin typeface="Tahoma" pitchFamily="34" charse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atin typeface="Tahoma" pitchFamily="34" charse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atin typeface="Tahoma" pitchFamily="34" charset="0"/>
              </a:defRPr>
            </a:lvl1pPr>
          </a:lstStyle>
          <a:p>
            <a:pPr>
              <a:defRPr/>
            </a:pPr>
            <a:fld id="{9A869D2D-17F6-4A63-B9EB-3B5E7065DE29}" type="slidenum">
              <a:rPr lang="en-US"/>
              <a:pPr>
                <a:defRPr/>
              </a:pPr>
              <a:t>‹nr.›</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66738" y="1752600"/>
            <a:ext cx="8001000" cy="4267200"/>
          </a:xfrm>
        </p:spPr>
        <p:txBody>
          <a:bodyPr/>
          <a:lstStyle/>
          <a:p>
            <a:pPr lvl="0"/>
            <a:endParaRPr lang="en-US" noProof="0" smtClean="0"/>
          </a:p>
        </p:txBody>
      </p:sp>
      <p:sp>
        <p:nvSpPr>
          <p:cNvPr id="4" name="Date Placeholder 3"/>
          <p:cNvSpPr>
            <a:spLocks noGrp="1"/>
          </p:cNvSpPr>
          <p:nvPr>
            <p:ph type="dt" sz="half" idx="10"/>
          </p:nvPr>
        </p:nvSpPr>
        <p:spPr/>
        <p:txBody>
          <a:bodyPr/>
          <a:lstStyle>
            <a:lvl1pPr>
              <a:defRPr>
                <a:latin typeface="Tahoma" pitchFamily="34" charset="0"/>
              </a:defRPr>
            </a:lvl1pPr>
          </a:lstStyle>
          <a:p>
            <a:pPr>
              <a:defRPr/>
            </a:pPr>
            <a:endParaRPr lang="en-US"/>
          </a:p>
        </p:txBody>
      </p:sp>
      <p:sp>
        <p:nvSpPr>
          <p:cNvPr id="5" name="Footer Placeholder 4"/>
          <p:cNvSpPr>
            <a:spLocks noGrp="1"/>
          </p:cNvSpPr>
          <p:nvPr>
            <p:ph type="ftr" sz="quarter" idx="11"/>
          </p:nvPr>
        </p:nvSpPr>
        <p:spPr/>
        <p:txBody>
          <a:bodyPr/>
          <a:lstStyle>
            <a:lvl1pPr>
              <a:defRPr>
                <a:latin typeface="Tahoma"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Tahoma" pitchFamily="34" charset="0"/>
              </a:defRPr>
            </a:lvl1pPr>
          </a:lstStyle>
          <a:p>
            <a:pPr>
              <a:defRPr/>
            </a:pPr>
            <a:fld id="{F1A4480B-5ACD-4A02-A101-AEC25EA80536}" type="slidenum">
              <a:rPr lang="en-US"/>
              <a:pPr>
                <a:defRPr/>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6639230-D5D2-407F-A34F-14E894F3FFE3}" type="datetimeFigureOut">
              <a:rPr lang="en-US" smtClean="0"/>
              <a:t>9/19/2011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2FEE952-8C99-4A4D-965E-F04F20A5CAFF}" type="slidenum">
              <a:rPr lang="en-US" smtClean="0"/>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76639230-D5D2-407F-A34F-14E894F3FFE3}" type="datetimeFigureOut">
              <a:rPr lang="en-US" smtClean="0"/>
              <a:t>9/19/2011</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extLst/>
          </a:lstStyle>
          <a:p>
            <a:fld id="{12FEE952-8C99-4A4D-965E-F04F20A5CAFF}" type="slidenum">
              <a:rPr lang="en-US" smtClean="0"/>
              <a:t>‹nr.›</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6639230-D5D2-407F-A34F-14E894F3FFE3}" type="datetimeFigureOut">
              <a:rPr lang="en-US" smtClean="0"/>
              <a:t>9/19/2011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12FEE952-8C99-4A4D-965E-F04F20A5CAFF}" type="slidenum">
              <a:rPr lang="en-US" smtClean="0"/>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76639230-D5D2-407F-A34F-14E894F3FFE3}" type="datetimeFigureOut">
              <a:rPr lang="en-US" smtClean="0"/>
              <a:t>9/19/2011</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12FEE952-8C99-4A4D-965E-F04F20A5CAFF}" type="slidenum">
              <a:rPr lang="en-US" smtClean="0"/>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76639230-D5D2-407F-A34F-14E894F3FFE3}" type="datetimeFigureOut">
              <a:rPr lang="en-US" smtClean="0"/>
              <a:t>9/19/2011</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12FEE952-8C99-4A4D-965E-F04F20A5CAFF}" type="slidenum">
              <a:rPr lang="en-US" smtClean="0"/>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76639230-D5D2-407F-A34F-14E894F3FFE3}" type="datetimeFigureOut">
              <a:rPr lang="en-US" smtClean="0"/>
              <a:t>9/19/2011</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extLst/>
          </a:lstStyle>
          <a:p>
            <a:fld id="{12FEE952-8C99-4A4D-965E-F04F20A5CAFF}" type="slidenum">
              <a:rPr lang="en-US" smtClean="0"/>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6639230-D5D2-407F-A34F-14E894F3FFE3}" type="datetimeFigureOut">
              <a:rPr lang="en-US" smtClean="0"/>
              <a:t>9/19/2011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12FEE952-8C99-4A4D-965E-F04F20A5CAFF}" type="slidenum">
              <a:rPr lang="en-US" smtClean="0"/>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76639230-D5D2-407F-A34F-14E894F3FFE3}" type="datetimeFigureOut">
              <a:rPr lang="en-US" smtClean="0"/>
              <a:t>9/19/2011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12FEE952-8C99-4A4D-965E-F04F20A5CAFF}" type="slidenum">
              <a:rPr lang="en-US" smtClean="0"/>
              <a:t>‹nr.›</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5"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76639230-D5D2-407F-A34F-14E894F3FFE3}" type="datetimeFigureOut">
              <a:rPr lang="en-US" smtClean="0"/>
              <a:t>9/19/2011</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12FEE952-8C99-4A4D-965E-F04F20A5CAFF}" type="slidenum">
              <a:rPr lang="en-US" smtClean="0"/>
              <a:t>‹nr.›</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e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17.w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18.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image" Target="../media/image19.w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image" Target="../media/image20.w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notesSlide" Target="../notesSlides/notesSlide3.xml"/><Relationship Id="rId7"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oleObject" Target="../embeddings/oleObject1.bin"/><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bin"/><Relationship Id="rId7" Type="http://schemas.openxmlformats.org/officeDocument/2006/relationships/image" Target="../media/image13.e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TRANSPORTUL</a:t>
            </a:r>
            <a:r>
              <a:rPr lang="en-US" dirty="0" smtClean="0"/>
              <a:t> PE APE </a:t>
            </a:r>
            <a:r>
              <a:rPr lang="en-US" dirty="0" err="1" smtClean="0"/>
              <a:t>INTERIOARE</a:t>
            </a:r>
            <a:endParaRPr lang="en-US" dirty="0"/>
          </a:p>
        </p:txBody>
      </p:sp>
      <p:sp>
        <p:nvSpPr>
          <p:cNvPr id="3" name="Subtitle 2"/>
          <p:cNvSpPr>
            <a:spLocks noGrp="1"/>
          </p:cNvSpPr>
          <p:nvPr>
            <p:ph type="subTitle" idx="1"/>
          </p:nvPr>
        </p:nvSpPr>
        <p:spPr/>
        <p:txBody>
          <a:bodyPr/>
          <a:lstStyle/>
          <a:p>
            <a:r>
              <a:rPr lang="en-US" dirty="0" err="1" smtClean="0"/>
              <a:t>INTRODUCERE</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Rectangle 4"/>
          <p:cNvSpPr>
            <a:spLocks noChangeArrowheads="1"/>
          </p:cNvSpPr>
          <p:nvPr/>
        </p:nvSpPr>
        <p:spPr bwMode="auto">
          <a:xfrm>
            <a:off x="539750" y="-1309"/>
            <a:ext cx="7216399" cy="369332"/>
          </a:xfrm>
          <a:prstGeom prst="rect">
            <a:avLst/>
          </a:prstGeom>
          <a:noFill/>
          <a:ln w="9525">
            <a:noFill/>
            <a:miter lim="800000"/>
            <a:headEnd/>
            <a:tailEnd/>
          </a:ln>
          <a:effectLst/>
        </p:spPr>
        <p:txBody>
          <a:bodyPr wrap="none" anchor="ctr">
            <a:spAutoFit/>
          </a:bodyPr>
          <a:lstStyle/>
          <a:p>
            <a:r>
              <a:rPr lang="ro-RO" sz="1800" b="1" i="1" dirty="0">
                <a:solidFill>
                  <a:srgbClr val="FF0000"/>
                </a:solidFill>
                <a:effectLst>
                  <a:outerShdw blurRad="38100" dist="38100" dir="2700000" algn="tl">
                    <a:srgbClr val="000000"/>
                  </a:outerShdw>
                </a:effectLst>
              </a:rPr>
              <a:t>POSIBILE OBIECTIVE ÎN DEZVOLTAREA TRANZITULUI INTERMODAL</a:t>
            </a:r>
          </a:p>
        </p:txBody>
      </p:sp>
      <p:pic>
        <p:nvPicPr>
          <p:cNvPr id="52229" name="Picture 5" descr="priority axes"/>
          <p:cNvPicPr>
            <a:picLocks noChangeAspect="1" noChangeArrowheads="1"/>
          </p:cNvPicPr>
          <p:nvPr/>
        </p:nvPicPr>
        <p:blipFill>
          <a:blip r:embed="rId2" cstate="print">
            <a:lum bright="-12000" contrast="18000"/>
          </a:blip>
          <a:srcRect/>
          <a:stretch>
            <a:fillRect/>
          </a:stretch>
        </p:blipFill>
        <p:spPr bwMode="auto">
          <a:xfrm>
            <a:off x="1" y="333375"/>
            <a:ext cx="4427984" cy="6524625"/>
          </a:xfrm>
          <a:prstGeom prst="rect">
            <a:avLst/>
          </a:prstGeom>
          <a:noFill/>
          <a:ln w="9525">
            <a:noFill/>
            <a:miter lim="800000"/>
            <a:headEnd/>
            <a:tailEnd/>
          </a:ln>
        </p:spPr>
      </p:pic>
      <p:pic>
        <p:nvPicPr>
          <p:cNvPr id="52230" name="Picture 6" descr="387_cargo_concat"/>
          <p:cNvPicPr>
            <a:picLocks noChangeAspect="1" noChangeArrowheads="1" noCrop="1"/>
          </p:cNvPicPr>
          <p:nvPr/>
        </p:nvPicPr>
        <p:blipFill>
          <a:blip r:embed="rId3" cstate="print"/>
          <a:srcRect/>
          <a:stretch>
            <a:fillRect/>
          </a:stretch>
        </p:blipFill>
        <p:spPr bwMode="auto">
          <a:xfrm>
            <a:off x="4427984" y="476672"/>
            <a:ext cx="3744415" cy="3214588"/>
          </a:xfrm>
          <a:prstGeom prst="rect">
            <a:avLst/>
          </a:prstGeom>
          <a:noFill/>
        </p:spPr>
      </p:pic>
      <p:sp>
        <p:nvSpPr>
          <p:cNvPr id="52231" name="Rectangle 7"/>
          <p:cNvSpPr>
            <a:spLocks noChangeArrowheads="1"/>
          </p:cNvSpPr>
          <p:nvPr/>
        </p:nvSpPr>
        <p:spPr bwMode="auto">
          <a:xfrm>
            <a:off x="4499992" y="3789040"/>
            <a:ext cx="3672408" cy="336550"/>
          </a:xfrm>
          <a:prstGeom prst="rect">
            <a:avLst/>
          </a:prstGeom>
          <a:noFill/>
          <a:ln w="9525">
            <a:noFill/>
            <a:miter lim="800000"/>
            <a:headEnd/>
            <a:tailEnd/>
          </a:ln>
          <a:effectLst/>
        </p:spPr>
        <p:txBody>
          <a:bodyPr wrap="square" anchor="ctr">
            <a:spAutoFit/>
          </a:bodyPr>
          <a:lstStyle/>
          <a:p>
            <a:pPr algn="l"/>
            <a:r>
              <a:rPr lang="ro-RO" sz="1600" dirty="0">
                <a:solidFill>
                  <a:srgbClr val="FF0000"/>
                </a:solidFill>
                <a:effectLst>
                  <a:outerShdw blurRad="38100" dist="38100" dir="2700000" algn="tl">
                    <a:srgbClr val="000000"/>
                  </a:outerShdw>
                </a:effectLst>
              </a:rPr>
              <a:t>Conceptul Freight Shuttle</a:t>
            </a:r>
          </a:p>
        </p:txBody>
      </p:sp>
      <p:pic>
        <p:nvPicPr>
          <p:cNvPr id="52232" name="Picture 8"/>
          <p:cNvPicPr>
            <a:picLocks noChangeAspect="1" noChangeArrowheads="1"/>
          </p:cNvPicPr>
          <p:nvPr/>
        </p:nvPicPr>
        <p:blipFill>
          <a:blip r:embed="rId4" cstate="print">
            <a:lum contrast="18000"/>
          </a:blip>
          <a:srcRect/>
          <a:stretch>
            <a:fillRect/>
          </a:stretch>
        </p:blipFill>
        <p:spPr bwMode="auto">
          <a:xfrm>
            <a:off x="4499992" y="4149080"/>
            <a:ext cx="3708400" cy="251142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500"/>
                                  </p:stCondLst>
                                  <p:childTnLst>
                                    <p:set>
                                      <p:cBhvr>
                                        <p:cTn id="6" dur="1" fill="hold">
                                          <p:stCondLst>
                                            <p:cond delay="0"/>
                                          </p:stCondLst>
                                        </p:cTn>
                                        <p:tgtEl>
                                          <p:spTgt spid="52230"/>
                                        </p:tgtEl>
                                        <p:attrNameLst>
                                          <p:attrName>style.visibility</p:attrName>
                                        </p:attrNameLst>
                                      </p:cBhvr>
                                      <p:to>
                                        <p:strVal val="visible"/>
                                      </p:to>
                                    </p:set>
                                    <p:animEffect transition="in" filter="fade">
                                      <p:cBhvr>
                                        <p:cTn id="7" dur="800" decel="100000"/>
                                        <p:tgtEl>
                                          <p:spTgt spid="52230"/>
                                        </p:tgtEl>
                                      </p:cBhvr>
                                    </p:animEffect>
                                    <p:anim calcmode="lin" valueType="num">
                                      <p:cBhvr>
                                        <p:cTn id="8" dur="800" decel="100000" fill="hold"/>
                                        <p:tgtEl>
                                          <p:spTgt spid="52230"/>
                                        </p:tgtEl>
                                        <p:attrNameLst>
                                          <p:attrName>style.rotation</p:attrName>
                                        </p:attrNameLst>
                                      </p:cBhvr>
                                      <p:tavLst>
                                        <p:tav tm="0">
                                          <p:val>
                                            <p:fltVal val="-90"/>
                                          </p:val>
                                        </p:tav>
                                        <p:tav tm="100000">
                                          <p:val>
                                            <p:fltVal val="0"/>
                                          </p:val>
                                        </p:tav>
                                      </p:tavLst>
                                    </p:anim>
                                    <p:anim calcmode="lin" valueType="num">
                                      <p:cBhvr>
                                        <p:cTn id="9" dur="800" decel="100000" fill="hold"/>
                                        <p:tgtEl>
                                          <p:spTgt spid="52230"/>
                                        </p:tgtEl>
                                        <p:attrNameLst>
                                          <p:attrName>ppt_x</p:attrName>
                                        </p:attrNameLst>
                                      </p:cBhvr>
                                      <p:tavLst>
                                        <p:tav tm="0">
                                          <p:val>
                                            <p:strVal val="#ppt_x+0.4"/>
                                          </p:val>
                                        </p:tav>
                                        <p:tav tm="100000">
                                          <p:val>
                                            <p:strVal val="#ppt_x-0.05"/>
                                          </p:val>
                                        </p:tav>
                                      </p:tavLst>
                                    </p:anim>
                                    <p:anim calcmode="lin" valueType="num">
                                      <p:cBhvr>
                                        <p:cTn id="10" dur="800" decel="100000" fill="hold"/>
                                        <p:tgtEl>
                                          <p:spTgt spid="52230"/>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2230"/>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2230"/>
                                        </p:tgtEl>
                                        <p:attrNameLst>
                                          <p:attrName>ppt_y</p:attrName>
                                        </p:attrNameLst>
                                      </p:cBhvr>
                                      <p:tavLst>
                                        <p:tav tm="0">
                                          <p:val>
                                            <p:strVal val="#ppt_y+0.1"/>
                                          </p:val>
                                        </p:tav>
                                        <p:tav tm="100000">
                                          <p:val>
                                            <p:strVal val="#ppt_y"/>
                                          </p:val>
                                        </p:tav>
                                      </p:tavLst>
                                    </p:anim>
                                  </p:childTnLst>
                                </p:cTn>
                              </p:par>
                            </p:childTnLst>
                          </p:cTn>
                        </p:par>
                        <p:par>
                          <p:cTn id="13" fill="hold">
                            <p:stCondLst>
                              <p:cond delay="1500"/>
                            </p:stCondLst>
                            <p:childTnLst>
                              <p:par>
                                <p:cTn id="14" presetID="10" presetClass="entr" presetSubtype="0" fill="hold" nodeType="afterEffect">
                                  <p:stCondLst>
                                    <p:cond delay="500"/>
                                  </p:stCondLst>
                                  <p:childTnLst>
                                    <p:set>
                                      <p:cBhvr>
                                        <p:cTn id="15" dur="1" fill="hold">
                                          <p:stCondLst>
                                            <p:cond delay="0"/>
                                          </p:stCondLst>
                                        </p:cTn>
                                        <p:tgtEl>
                                          <p:spTgt spid="52232"/>
                                        </p:tgtEl>
                                        <p:attrNameLst>
                                          <p:attrName>style.visibility</p:attrName>
                                        </p:attrNameLst>
                                      </p:cBhvr>
                                      <p:to>
                                        <p:strVal val="visible"/>
                                      </p:to>
                                    </p:set>
                                    <p:animEffect transition="in" filter="fade">
                                      <p:cBhvr>
                                        <p:cTn id="16" dur="500"/>
                                        <p:tgtEl>
                                          <p:spTgt spid="522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8" name="Rectangle 4"/>
          <p:cNvSpPr>
            <a:spLocks noChangeArrowheads="1"/>
          </p:cNvSpPr>
          <p:nvPr/>
        </p:nvSpPr>
        <p:spPr bwMode="auto">
          <a:xfrm>
            <a:off x="0" y="0"/>
            <a:ext cx="8172400" cy="830997"/>
          </a:xfrm>
          <a:prstGeom prst="rect">
            <a:avLst/>
          </a:prstGeom>
          <a:noFill/>
          <a:ln w="9525">
            <a:noFill/>
            <a:miter lim="800000"/>
            <a:headEnd/>
            <a:tailEnd/>
          </a:ln>
          <a:effectLst/>
        </p:spPr>
        <p:txBody>
          <a:bodyPr wrap="square" anchor="ctr">
            <a:spAutoFit/>
          </a:bodyPr>
          <a:lstStyle/>
          <a:p>
            <a:pPr algn="ctr"/>
            <a:r>
              <a:rPr lang="ro-RO" sz="2400" b="1" i="1" dirty="0">
                <a:solidFill>
                  <a:srgbClr val="FF0000"/>
                </a:solidFill>
                <a:effectLst>
                  <a:outerShdw blurRad="38100" dist="38100" dir="2700000" algn="tl">
                    <a:srgbClr val="000000"/>
                  </a:outerShdw>
                </a:effectLst>
              </a:rPr>
              <a:t>Scurtă prezentare a indicatorilor care caracterizează transportul fluvial</a:t>
            </a:r>
            <a:r>
              <a:rPr lang="ro-RO" sz="2400" dirty="0">
                <a:solidFill>
                  <a:srgbClr val="FF0000"/>
                </a:solidFill>
              </a:rPr>
              <a:t> </a:t>
            </a:r>
          </a:p>
        </p:txBody>
      </p:sp>
      <p:sp>
        <p:nvSpPr>
          <p:cNvPr id="57349" name="Rectangle 5"/>
          <p:cNvSpPr>
            <a:spLocks noChangeArrowheads="1"/>
          </p:cNvSpPr>
          <p:nvPr/>
        </p:nvSpPr>
        <p:spPr bwMode="auto">
          <a:xfrm>
            <a:off x="0" y="952272"/>
            <a:ext cx="8172400" cy="5324535"/>
          </a:xfrm>
          <a:prstGeom prst="rect">
            <a:avLst/>
          </a:prstGeom>
          <a:noFill/>
          <a:ln w="9525">
            <a:noFill/>
            <a:miter lim="800000"/>
            <a:headEnd/>
            <a:tailEnd/>
          </a:ln>
          <a:effectLst/>
        </p:spPr>
        <p:txBody>
          <a:bodyPr wrap="square" anchor="ctr">
            <a:spAutoFit/>
          </a:bodyPr>
          <a:lstStyle/>
          <a:p>
            <a:pPr algn="just"/>
            <a:r>
              <a:rPr lang="en-US" sz="1600" b="1" dirty="0"/>
              <a:t>   </a:t>
            </a:r>
            <a:r>
              <a:rPr lang="ro-RO" sz="2000" b="1" dirty="0">
                <a:solidFill>
                  <a:srgbClr val="FF0000"/>
                </a:solidFill>
                <a:effectLst>
                  <a:outerShdw blurRad="38100" dist="38100" dir="2700000" algn="tl">
                    <a:srgbClr val="000000"/>
                  </a:outerShdw>
                </a:effectLst>
              </a:rPr>
              <a:t>Indicatorii cantitativi</a:t>
            </a:r>
            <a:r>
              <a:rPr lang="ro-RO" sz="2000" dirty="0">
                <a:solidFill>
                  <a:srgbClr val="FF0000"/>
                </a:solidFill>
              </a:rPr>
              <a:t> </a:t>
            </a:r>
            <a:r>
              <a:rPr lang="ro-RO" sz="2000" dirty="0"/>
              <a:t>se referă la volumul activităţii de transport planificat şi realizat. Principalii indicatori cantitativi (de volum) sunt: mărfuri transportate (expediate), parcursul mărfurilor, distanţa medie de transport, volumul total al transporturilor de mărfuri, venituri brute (exprimate într-o monedă de circulaţie internaţională) din transporturile de marfă efectuate cu flota proprie. Cu unele excepţii, modul de stabilire al acestor indicatori cantitativi este similar cu cel utilizat în cadrul celorlalte modalităţi de transport (feroviar, auto, maritim etc.).</a:t>
            </a:r>
          </a:p>
          <a:p>
            <a:pPr algn="just"/>
            <a:r>
              <a:rPr lang="en-US" sz="2000" dirty="0"/>
              <a:t>   </a:t>
            </a:r>
            <a:r>
              <a:rPr lang="ro-RO" sz="2000" dirty="0"/>
              <a:t>Pentru traficul fluvial, </a:t>
            </a:r>
            <a:r>
              <a:rPr lang="ro-RO" sz="2000" b="1" dirty="0">
                <a:solidFill>
                  <a:srgbClr val="FF0000"/>
                </a:solidFill>
                <a:effectLst>
                  <a:outerShdw blurRad="38100" dist="38100" dir="2700000" algn="tl">
                    <a:srgbClr val="000000"/>
                  </a:outerShdw>
                </a:effectLst>
              </a:rPr>
              <a:t>volumul transporturilor</a:t>
            </a:r>
            <a:r>
              <a:rPr lang="ro-RO" sz="2000" dirty="0">
                <a:solidFill>
                  <a:srgbClr val="FF0000"/>
                </a:solidFill>
              </a:rPr>
              <a:t> </a:t>
            </a:r>
            <a:r>
              <a:rPr lang="ro-RO" sz="2000" dirty="0"/>
              <a:t>se determină prin relaţia:</a:t>
            </a:r>
          </a:p>
          <a:p>
            <a:pPr algn="just"/>
            <a:r>
              <a:rPr lang="ro-RO" sz="2000" b="1" i="1" dirty="0"/>
              <a:t>      </a:t>
            </a:r>
            <a:r>
              <a:rPr lang="ro-RO" sz="2000" i="1" dirty="0">
                <a:solidFill>
                  <a:srgbClr val="000000"/>
                </a:solidFill>
              </a:rPr>
              <a:t>Vf =Vmb · K</a:t>
            </a:r>
            <a:endParaRPr lang="ro-RO" sz="2000" dirty="0">
              <a:solidFill>
                <a:srgbClr val="000000"/>
              </a:solidFill>
            </a:endParaRPr>
          </a:p>
          <a:p>
            <a:pPr algn="just"/>
            <a:r>
              <a:rPr lang="en-US" sz="2000" dirty="0"/>
              <a:t>   </a:t>
            </a:r>
            <a:r>
              <a:rPr lang="ro-RO" sz="2000" dirty="0"/>
              <a:t>în care:</a:t>
            </a:r>
          </a:p>
          <a:p>
            <a:pPr algn="just"/>
            <a:r>
              <a:rPr lang="ro-RO" sz="2000" dirty="0"/>
              <a:t>Vf = volumul mărfurilor transportate pe fluviu</a:t>
            </a:r>
          </a:p>
          <a:p>
            <a:pPr algn="just"/>
            <a:r>
              <a:rPr lang="ro-RO" sz="2000" dirty="0"/>
              <a:t>Vmb = volumul mărfurilor transportate în anul de bază</a:t>
            </a:r>
          </a:p>
          <a:p>
            <a:pPr algn="just"/>
            <a:r>
              <a:rPr lang="ro-RO" sz="2000" dirty="0"/>
              <a:t>K = coeficientul de creştere al activităţii economice a beneficiarilor deserviţi de mijloacele de transport fluviale</a:t>
            </a:r>
          </a:p>
        </p:txBody>
      </p:sp>
      <p:graphicFrame>
        <p:nvGraphicFramePr>
          <p:cNvPr id="57351" name="Object 7"/>
          <p:cNvGraphicFramePr>
            <a:graphicFrameLocks noChangeAspect="1"/>
          </p:cNvGraphicFramePr>
          <p:nvPr/>
        </p:nvGraphicFramePr>
        <p:xfrm>
          <a:off x="-1920875" y="2344738"/>
          <a:ext cx="114300" cy="219075"/>
        </p:xfrm>
        <a:graphic>
          <a:graphicData uri="http://schemas.openxmlformats.org/presentationml/2006/ole">
            <mc:AlternateContent xmlns:mc="http://schemas.openxmlformats.org/markup-compatibility/2006">
              <mc:Choice xmlns:v="urn:schemas-microsoft-com:vml" Requires="v">
                <p:oleObj spid="_x0000_s3075" name="Equation" r:id="rId3" imgW="114151" imgH="215619" progId="Equation.3">
                  <p:embed/>
                </p:oleObj>
              </mc:Choice>
              <mc:Fallback>
                <p:oleObj name="Equation" r:id="rId3" imgW="114151" imgH="215619"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0875" y="2344738"/>
                        <a:ext cx="114300" cy="219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57349">
                                            <p:txEl>
                                              <p:pRg st="0" end="0"/>
                                            </p:txEl>
                                          </p:spTgt>
                                        </p:tgtEl>
                                        <p:attrNameLst>
                                          <p:attrName>style.visibility</p:attrName>
                                        </p:attrNameLst>
                                      </p:cBhvr>
                                      <p:to>
                                        <p:strVal val="visible"/>
                                      </p:to>
                                    </p:set>
                                    <p:anim calcmode="lin" valueType="num">
                                      <p:cBhvr>
                                        <p:cTn id="7" dur="1000" fill="hold"/>
                                        <p:tgtEl>
                                          <p:spTgt spid="57349">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57349">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57349">
                                            <p:txEl>
                                              <p:pRg st="0" end="0"/>
                                            </p:txEl>
                                          </p:spTgt>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57349">
                                            <p:txEl>
                                              <p:pRg st="1" end="1"/>
                                            </p:txEl>
                                          </p:spTgt>
                                        </p:tgtEl>
                                        <p:attrNameLst>
                                          <p:attrName>style.visibility</p:attrName>
                                        </p:attrNameLst>
                                      </p:cBhvr>
                                      <p:to>
                                        <p:strVal val="visible"/>
                                      </p:to>
                                    </p:set>
                                    <p:anim calcmode="lin" valueType="num">
                                      <p:cBhvr>
                                        <p:cTn id="12" dur="1000" fill="hold"/>
                                        <p:tgtEl>
                                          <p:spTgt spid="57349">
                                            <p:txEl>
                                              <p:pRg st="1" end="1"/>
                                            </p:txEl>
                                          </p:spTgt>
                                        </p:tgtEl>
                                        <p:attrNameLst>
                                          <p:attrName>ppt_w</p:attrName>
                                        </p:attrNameLst>
                                      </p:cBhvr>
                                      <p:tavLst>
                                        <p:tav tm="0">
                                          <p:val>
                                            <p:strVal val="#ppt_w+.3"/>
                                          </p:val>
                                        </p:tav>
                                        <p:tav tm="100000">
                                          <p:val>
                                            <p:strVal val="#ppt_w"/>
                                          </p:val>
                                        </p:tav>
                                      </p:tavLst>
                                    </p:anim>
                                    <p:anim calcmode="lin" valueType="num">
                                      <p:cBhvr>
                                        <p:cTn id="13" dur="1000" fill="hold"/>
                                        <p:tgtEl>
                                          <p:spTgt spid="57349">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57349">
                                            <p:txEl>
                                              <p:pRg st="1" end="1"/>
                                            </p:txEl>
                                          </p:spTgt>
                                        </p:tgtEl>
                                      </p:cBhvr>
                                    </p:animEffect>
                                  </p:childTnLst>
                                </p:cTn>
                              </p:par>
                              <p:par>
                                <p:cTn id="15" presetID="50" presetClass="entr" presetSubtype="0" decel="100000" fill="hold" nodeType="withEffect">
                                  <p:stCondLst>
                                    <p:cond delay="0"/>
                                  </p:stCondLst>
                                  <p:childTnLst>
                                    <p:set>
                                      <p:cBhvr>
                                        <p:cTn id="16" dur="1" fill="hold">
                                          <p:stCondLst>
                                            <p:cond delay="0"/>
                                          </p:stCondLst>
                                        </p:cTn>
                                        <p:tgtEl>
                                          <p:spTgt spid="57349">
                                            <p:txEl>
                                              <p:pRg st="2" end="2"/>
                                            </p:txEl>
                                          </p:spTgt>
                                        </p:tgtEl>
                                        <p:attrNameLst>
                                          <p:attrName>style.visibility</p:attrName>
                                        </p:attrNameLst>
                                      </p:cBhvr>
                                      <p:to>
                                        <p:strVal val="visible"/>
                                      </p:to>
                                    </p:set>
                                    <p:anim calcmode="lin" valueType="num">
                                      <p:cBhvr>
                                        <p:cTn id="17" dur="1000" fill="hold"/>
                                        <p:tgtEl>
                                          <p:spTgt spid="57349">
                                            <p:txEl>
                                              <p:pRg st="2" end="2"/>
                                            </p:txEl>
                                          </p:spTgt>
                                        </p:tgtEl>
                                        <p:attrNameLst>
                                          <p:attrName>ppt_w</p:attrName>
                                        </p:attrNameLst>
                                      </p:cBhvr>
                                      <p:tavLst>
                                        <p:tav tm="0">
                                          <p:val>
                                            <p:strVal val="#ppt_w+.3"/>
                                          </p:val>
                                        </p:tav>
                                        <p:tav tm="100000">
                                          <p:val>
                                            <p:strVal val="#ppt_w"/>
                                          </p:val>
                                        </p:tav>
                                      </p:tavLst>
                                    </p:anim>
                                    <p:anim calcmode="lin" valueType="num">
                                      <p:cBhvr>
                                        <p:cTn id="18" dur="1000" fill="hold"/>
                                        <p:tgtEl>
                                          <p:spTgt spid="57349">
                                            <p:txEl>
                                              <p:pRg st="2" end="2"/>
                                            </p:txEl>
                                          </p:spTgt>
                                        </p:tgtEl>
                                        <p:attrNameLst>
                                          <p:attrName>ppt_h</p:attrName>
                                        </p:attrNameLst>
                                      </p:cBhvr>
                                      <p:tavLst>
                                        <p:tav tm="0">
                                          <p:val>
                                            <p:strVal val="#ppt_h"/>
                                          </p:val>
                                        </p:tav>
                                        <p:tav tm="100000">
                                          <p:val>
                                            <p:strVal val="#ppt_h"/>
                                          </p:val>
                                        </p:tav>
                                      </p:tavLst>
                                    </p:anim>
                                    <p:animEffect transition="in" filter="fade">
                                      <p:cBhvr>
                                        <p:cTn id="19" dur="1000"/>
                                        <p:tgtEl>
                                          <p:spTgt spid="57349">
                                            <p:txEl>
                                              <p:pRg st="2" end="2"/>
                                            </p:txEl>
                                          </p:spTgt>
                                        </p:tgtEl>
                                      </p:cBhvr>
                                    </p:animEffect>
                                  </p:childTnLst>
                                </p:cTn>
                              </p:par>
                              <p:par>
                                <p:cTn id="20" presetID="50" presetClass="entr" presetSubtype="0" decel="100000" fill="hold" nodeType="withEffect">
                                  <p:stCondLst>
                                    <p:cond delay="0"/>
                                  </p:stCondLst>
                                  <p:childTnLst>
                                    <p:set>
                                      <p:cBhvr>
                                        <p:cTn id="21" dur="1" fill="hold">
                                          <p:stCondLst>
                                            <p:cond delay="0"/>
                                          </p:stCondLst>
                                        </p:cTn>
                                        <p:tgtEl>
                                          <p:spTgt spid="57349">
                                            <p:txEl>
                                              <p:pRg st="3" end="3"/>
                                            </p:txEl>
                                          </p:spTgt>
                                        </p:tgtEl>
                                        <p:attrNameLst>
                                          <p:attrName>style.visibility</p:attrName>
                                        </p:attrNameLst>
                                      </p:cBhvr>
                                      <p:to>
                                        <p:strVal val="visible"/>
                                      </p:to>
                                    </p:set>
                                    <p:anim calcmode="lin" valueType="num">
                                      <p:cBhvr>
                                        <p:cTn id="22" dur="1000" fill="hold"/>
                                        <p:tgtEl>
                                          <p:spTgt spid="57349">
                                            <p:txEl>
                                              <p:pRg st="3" end="3"/>
                                            </p:txEl>
                                          </p:spTgt>
                                        </p:tgtEl>
                                        <p:attrNameLst>
                                          <p:attrName>ppt_w</p:attrName>
                                        </p:attrNameLst>
                                      </p:cBhvr>
                                      <p:tavLst>
                                        <p:tav tm="0">
                                          <p:val>
                                            <p:strVal val="#ppt_w+.3"/>
                                          </p:val>
                                        </p:tav>
                                        <p:tav tm="100000">
                                          <p:val>
                                            <p:strVal val="#ppt_w"/>
                                          </p:val>
                                        </p:tav>
                                      </p:tavLst>
                                    </p:anim>
                                    <p:anim calcmode="lin" valueType="num">
                                      <p:cBhvr>
                                        <p:cTn id="23" dur="1000" fill="hold"/>
                                        <p:tgtEl>
                                          <p:spTgt spid="57349">
                                            <p:txEl>
                                              <p:pRg st="3" end="3"/>
                                            </p:txEl>
                                          </p:spTgt>
                                        </p:tgtEl>
                                        <p:attrNameLst>
                                          <p:attrName>ppt_h</p:attrName>
                                        </p:attrNameLst>
                                      </p:cBhvr>
                                      <p:tavLst>
                                        <p:tav tm="0">
                                          <p:val>
                                            <p:strVal val="#ppt_h"/>
                                          </p:val>
                                        </p:tav>
                                        <p:tav tm="100000">
                                          <p:val>
                                            <p:strVal val="#ppt_h"/>
                                          </p:val>
                                        </p:tav>
                                      </p:tavLst>
                                    </p:anim>
                                    <p:animEffect transition="in" filter="fade">
                                      <p:cBhvr>
                                        <p:cTn id="24" dur="1000"/>
                                        <p:tgtEl>
                                          <p:spTgt spid="57349">
                                            <p:txEl>
                                              <p:pRg st="3" end="3"/>
                                            </p:txEl>
                                          </p:spTgt>
                                        </p:tgtEl>
                                      </p:cBhvr>
                                    </p:animEffect>
                                  </p:childTnLst>
                                </p:cTn>
                              </p:par>
                              <p:par>
                                <p:cTn id="25" presetID="50" presetClass="entr" presetSubtype="0" decel="100000" fill="hold" nodeType="withEffect">
                                  <p:stCondLst>
                                    <p:cond delay="0"/>
                                  </p:stCondLst>
                                  <p:childTnLst>
                                    <p:set>
                                      <p:cBhvr>
                                        <p:cTn id="26" dur="1" fill="hold">
                                          <p:stCondLst>
                                            <p:cond delay="0"/>
                                          </p:stCondLst>
                                        </p:cTn>
                                        <p:tgtEl>
                                          <p:spTgt spid="57349">
                                            <p:txEl>
                                              <p:pRg st="4" end="4"/>
                                            </p:txEl>
                                          </p:spTgt>
                                        </p:tgtEl>
                                        <p:attrNameLst>
                                          <p:attrName>style.visibility</p:attrName>
                                        </p:attrNameLst>
                                      </p:cBhvr>
                                      <p:to>
                                        <p:strVal val="visible"/>
                                      </p:to>
                                    </p:set>
                                    <p:anim calcmode="lin" valueType="num">
                                      <p:cBhvr>
                                        <p:cTn id="27" dur="1000" fill="hold"/>
                                        <p:tgtEl>
                                          <p:spTgt spid="57349">
                                            <p:txEl>
                                              <p:pRg st="4" end="4"/>
                                            </p:txEl>
                                          </p:spTgt>
                                        </p:tgtEl>
                                        <p:attrNameLst>
                                          <p:attrName>ppt_w</p:attrName>
                                        </p:attrNameLst>
                                      </p:cBhvr>
                                      <p:tavLst>
                                        <p:tav tm="0">
                                          <p:val>
                                            <p:strVal val="#ppt_w+.3"/>
                                          </p:val>
                                        </p:tav>
                                        <p:tav tm="100000">
                                          <p:val>
                                            <p:strVal val="#ppt_w"/>
                                          </p:val>
                                        </p:tav>
                                      </p:tavLst>
                                    </p:anim>
                                    <p:anim calcmode="lin" valueType="num">
                                      <p:cBhvr>
                                        <p:cTn id="28" dur="1000" fill="hold"/>
                                        <p:tgtEl>
                                          <p:spTgt spid="57349">
                                            <p:txEl>
                                              <p:pRg st="4" end="4"/>
                                            </p:txEl>
                                          </p:spTgt>
                                        </p:tgtEl>
                                        <p:attrNameLst>
                                          <p:attrName>ppt_h</p:attrName>
                                        </p:attrNameLst>
                                      </p:cBhvr>
                                      <p:tavLst>
                                        <p:tav tm="0">
                                          <p:val>
                                            <p:strVal val="#ppt_h"/>
                                          </p:val>
                                        </p:tav>
                                        <p:tav tm="100000">
                                          <p:val>
                                            <p:strVal val="#ppt_h"/>
                                          </p:val>
                                        </p:tav>
                                      </p:tavLst>
                                    </p:anim>
                                    <p:animEffect transition="in" filter="fade">
                                      <p:cBhvr>
                                        <p:cTn id="29" dur="1000"/>
                                        <p:tgtEl>
                                          <p:spTgt spid="57349">
                                            <p:txEl>
                                              <p:pRg st="4" end="4"/>
                                            </p:txEl>
                                          </p:spTgt>
                                        </p:tgtEl>
                                      </p:cBhvr>
                                    </p:animEffect>
                                  </p:childTnLst>
                                </p:cTn>
                              </p:par>
                              <p:par>
                                <p:cTn id="30" presetID="50" presetClass="entr" presetSubtype="0" decel="100000" fill="hold" nodeType="withEffect">
                                  <p:stCondLst>
                                    <p:cond delay="0"/>
                                  </p:stCondLst>
                                  <p:childTnLst>
                                    <p:set>
                                      <p:cBhvr>
                                        <p:cTn id="31" dur="1" fill="hold">
                                          <p:stCondLst>
                                            <p:cond delay="0"/>
                                          </p:stCondLst>
                                        </p:cTn>
                                        <p:tgtEl>
                                          <p:spTgt spid="57349">
                                            <p:txEl>
                                              <p:pRg st="5" end="5"/>
                                            </p:txEl>
                                          </p:spTgt>
                                        </p:tgtEl>
                                        <p:attrNameLst>
                                          <p:attrName>style.visibility</p:attrName>
                                        </p:attrNameLst>
                                      </p:cBhvr>
                                      <p:to>
                                        <p:strVal val="visible"/>
                                      </p:to>
                                    </p:set>
                                    <p:anim calcmode="lin" valueType="num">
                                      <p:cBhvr>
                                        <p:cTn id="32" dur="1000" fill="hold"/>
                                        <p:tgtEl>
                                          <p:spTgt spid="57349">
                                            <p:txEl>
                                              <p:pRg st="5" end="5"/>
                                            </p:txEl>
                                          </p:spTgt>
                                        </p:tgtEl>
                                        <p:attrNameLst>
                                          <p:attrName>ppt_w</p:attrName>
                                        </p:attrNameLst>
                                      </p:cBhvr>
                                      <p:tavLst>
                                        <p:tav tm="0">
                                          <p:val>
                                            <p:strVal val="#ppt_w+.3"/>
                                          </p:val>
                                        </p:tav>
                                        <p:tav tm="100000">
                                          <p:val>
                                            <p:strVal val="#ppt_w"/>
                                          </p:val>
                                        </p:tav>
                                      </p:tavLst>
                                    </p:anim>
                                    <p:anim calcmode="lin" valueType="num">
                                      <p:cBhvr>
                                        <p:cTn id="33" dur="1000" fill="hold"/>
                                        <p:tgtEl>
                                          <p:spTgt spid="57349">
                                            <p:txEl>
                                              <p:pRg st="5" end="5"/>
                                            </p:txEl>
                                          </p:spTgt>
                                        </p:tgtEl>
                                        <p:attrNameLst>
                                          <p:attrName>ppt_h</p:attrName>
                                        </p:attrNameLst>
                                      </p:cBhvr>
                                      <p:tavLst>
                                        <p:tav tm="0">
                                          <p:val>
                                            <p:strVal val="#ppt_h"/>
                                          </p:val>
                                        </p:tav>
                                        <p:tav tm="100000">
                                          <p:val>
                                            <p:strVal val="#ppt_h"/>
                                          </p:val>
                                        </p:tav>
                                      </p:tavLst>
                                    </p:anim>
                                    <p:animEffect transition="in" filter="fade">
                                      <p:cBhvr>
                                        <p:cTn id="34" dur="1000"/>
                                        <p:tgtEl>
                                          <p:spTgt spid="57349">
                                            <p:txEl>
                                              <p:pRg st="5" end="5"/>
                                            </p:txEl>
                                          </p:spTgt>
                                        </p:tgtEl>
                                      </p:cBhvr>
                                    </p:animEffect>
                                  </p:childTnLst>
                                </p:cTn>
                              </p:par>
                              <p:par>
                                <p:cTn id="35" presetID="50" presetClass="entr" presetSubtype="0" decel="100000" fill="hold" nodeType="withEffect">
                                  <p:stCondLst>
                                    <p:cond delay="0"/>
                                  </p:stCondLst>
                                  <p:childTnLst>
                                    <p:set>
                                      <p:cBhvr>
                                        <p:cTn id="36" dur="1" fill="hold">
                                          <p:stCondLst>
                                            <p:cond delay="0"/>
                                          </p:stCondLst>
                                        </p:cTn>
                                        <p:tgtEl>
                                          <p:spTgt spid="57349">
                                            <p:txEl>
                                              <p:pRg st="6" end="6"/>
                                            </p:txEl>
                                          </p:spTgt>
                                        </p:tgtEl>
                                        <p:attrNameLst>
                                          <p:attrName>style.visibility</p:attrName>
                                        </p:attrNameLst>
                                      </p:cBhvr>
                                      <p:to>
                                        <p:strVal val="visible"/>
                                      </p:to>
                                    </p:set>
                                    <p:anim calcmode="lin" valueType="num">
                                      <p:cBhvr>
                                        <p:cTn id="37" dur="1000" fill="hold"/>
                                        <p:tgtEl>
                                          <p:spTgt spid="57349">
                                            <p:txEl>
                                              <p:pRg st="6" end="6"/>
                                            </p:txEl>
                                          </p:spTgt>
                                        </p:tgtEl>
                                        <p:attrNameLst>
                                          <p:attrName>ppt_w</p:attrName>
                                        </p:attrNameLst>
                                      </p:cBhvr>
                                      <p:tavLst>
                                        <p:tav tm="0">
                                          <p:val>
                                            <p:strVal val="#ppt_w+.3"/>
                                          </p:val>
                                        </p:tav>
                                        <p:tav tm="100000">
                                          <p:val>
                                            <p:strVal val="#ppt_w"/>
                                          </p:val>
                                        </p:tav>
                                      </p:tavLst>
                                    </p:anim>
                                    <p:anim calcmode="lin" valueType="num">
                                      <p:cBhvr>
                                        <p:cTn id="38" dur="1000" fill="hold"/>
                                        <p:tgtEl>
                                          <p:spTgt spid="57349">
                                            <p:txEl>
                                              <p:pRg st="6" end="6"/>
                                            </p:txEl>
                                          </p:spTgt>
                                        </p:tgtEl>
                                        <p:attrNameLst>
                                          <p:attrName>ppt_h</p:attrName>
                                        </p:attrNameLst>
                                      </p:cBhvr>
                                      <p:tavLst>
                                        <p:tav tm="0">
                                          <p:val>
                                            <p:strVal val="#ppt_h"/>
                                          </p:val>
                                        </p:tav>
                                        <p:tav tm="100000">
                                          <p:val>
                                            <p:strVal val="#ppt_h"/>
                                          </p:val>
                                        </p:tav>
                                      </p:tavLst>
                                    </p:anim>
                                    <p:animEffect transition="in" filter="fade">
                                      <p:cBhvr>
                                        <p:cTn id="39" dur="1000"/>
                                        <p:tgtEl>
                                          <p:spTgt spid="5734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0" y="0"/>
            <a:ext cx="8172400" cy="830997"/>
          </a:xfrm>
          <a:prstGeom prst="rect">
            <a:avLst/>
          </a:prstGeom>
          <a:noFill/>
          <a:ln w="9525">
            <a:noFill/>
            <a:miter lim="800000"/>
            <a:headEnd/>
            <a:tailEnd/>
          </a:ln>
          <a:effectLst/>
        </p:spPr>
        <p:txBody>
          <a:bodyPr wrap="square" anchor="ctr">
            <a:spAutoFit/>
          </a:bodyPr>
          <a:lstStyle/>
          <a:p>
            <a:pPr algn="ctr"/>
            <a:r>
              <a:rPr lang="ro-RO" sz="2400" b="1" i="1" dirty="0">
                <a:solidFill>
                  <a:srgbClr val="FF0000"/>
                </a:solidFill>
                <a:effectLst>
                  <a:outerShdw blurRad="38100" dist="38100" dir="2700000" algn="tl">
                    <a:srgbClr val="000000"/>
                  </a:outerShdw>
                </a:effectLst>
              </a:rPr>
              <a:t>Scurtă prezentare a indicatorilor care caracterizează transportul fluvial</a:t>
            </a:r>
            <a:r>
              <a:rPr lang="ro-RO" sz="2400" dirty="0">
                <a:solidFill>
                  <a:srgbClr val="FF0000"/>
                </a:solidFill>
              </a:rPr>
              <a:t> </a:t>
            </a:r>
          </a:p>
        </p:txBody>
      </p:sp>
      <p:sp>
        <p:nvSpPr>
          <p:cNvPr id="4" name="Rectangle 8"/>
          <p:cNvSpPr>
            <a:spLocks noChangeArrowheads="1"/>
          </p:cNvSpPr>
          <p:nvPr/>
        </p:nvSpPr>
        <p:spPr bwMode="auto">
          <a:xfrm>
            <a:off x="0" y="1006323"/>
            <a:ext cx="8100392" cy="1200329"/>
          </a:xfrm>
          <a:prstGeom prst="rect">
            <a:avLst/>
          </a:prstGeom>
          <a:noFill/>
          <a:ln w="9525">
            <a:noFill/>
            <a:miter lim="800000"/>
            <a:headEnd/>
            <a:tailEnd/>
          </a:ln>
          <a:effectLst/>
        </p:spPr>
        <p:txBody>
          <a:bodyPr wrap="square" anchor="ctr">
            <a:spAutoFit/>
          </a:bodyPr>
          <a:lstStyle/>
          <a:p>
            <a:pPr algn="l"/>
            <a:r>
              <a:rPr lang="ro-RO" sz="2000" dirty="0">
                <a:cs typeface="Times New Roman" pitchFamily="18" charset="0"/>
              </a:rPr>
              <a:t>Dacă ne vom referi însă numai la </a:t>
            </a:r>
            <a:r>
              <a:rPr lang="ro-RO" sz="2000" b="1" dirty="0">
                <a:solidFill>
                  <a:srgbClr val="FF0000"/>
                </a:solidFill>
                <a:effectLst>
                  <a:outerShdw blurRad="38100" dist="38100" dir="2700000" algn="tl">
                    <a:srgbClr val="000000"/>
                  </a:outerShdw>
                </a:effectLst>
                <a:cs typeface="Times New Roman" pitchFamily="18" charset="0"/>
              </a:rPr>
              <a:t>volumul mărfurilor transportate cu flota fluvială proprie</a:t>
            </a:r>
            <a:r>
              <a:rPr lang="ro-RO" sz="2000" dirty="0">
                <a:cs typeface="Times New Roman" pitchFamily="18" charset="0"/>
              </a:rPr>
              <a:t>, relaţia pentru determinarea volumului de transport realizat este</a:t>
            </a:r>
            <a:r>
              <a:rPr lang="ro-RO" sz="2000" dirty="0" smtClean="0">
                <a:cs typeface="Times New Roman" pitchFamily="18" charset="0"/>
              </a:rPr>
              <a:t>:</a:t>
            </a:r>
            <a:r>
              <a:rPr lang="ro-RO" sz="2000" dirty="0">
                <a:latin typeface="Arial" charset="0"/>
                <a:cs typeface="Times New Roman" pitchFamily="18" charset="0"/>
              </a:rPr>
              <a:t>	</a:t>
            </a:r>
            <a:r>
              <a:rPr lang="ro-RO" sz="1200" dirty="0">
                <a:latin typeface="Arial" charset="0"/>
                <a:cs typeface="Times New Roman" pitchFamily="18" charset="0"/>
              </a:rPr>
              <a:t>						</a:t>
            </a:r>
            <a:endParaRPr lang="ro-RO" sz="1800" dirty="0">
              <a:latin typeface="Arial" charset="0"/>
            </a:endParaRPr>
          </a:p>
        </p:txBody>
      </p:sp>
      <p:sp>
        <p:nvSpPr>
          <p:cNvPr id="6" name="Rectangle 9"/>
          <p:cNvSpPr>
            <a:spLocks noChangeArrowheads="1"/>
          </p:cNvSpPr>
          <p:nvPr/>
        </p:nvSpPr>
        <p:spPr bwMode="auto">
          <a:xfrm>
            <a:off x="467544" y="2204864"/>
            <a:ext cx="1009080" cy="615553"/>
          </a:xfrm>
          <a:prstGeom prst="rect">
            <a:avLst/>
          </a:prstGeom>
          <a:noFill/>
          <a:ln w="9525">
            <a:noFill/>
            <a:miter lim="800000"/>
            <a:headEnd/>
            <a:tailEnd/>
          </a:ln>
          <a:effectLst/>
        </p:spPr>
        <p:txBody>
          <a:bodyPr wrap="square" anchor="ctr">
            <a:spAutoFit/>
          </a:bodyPr>
          <a:lstStyle/>
          <a:p>
            <a:pPr indent="457200" algn="l"/>
            <a:r>
              <a:rPr lang="ro-RO" sz="1200" dirty="0">
                <a:latin typeface="Arial" charset="0"/>
                <a:cs typeface="Times New Roman" pitchFamily="18" charset="0"/>
              </a:rPr>
              <a:t>  </a:t>
            </a:r>
            <a:endParaRPr lang="ro-RO" sz="900" dirty="0">
              <a:latin typeface="Arial" charset="0"/>
            </a:endParaRPr>
          </a:p>
          <a:p>
            <a:pPr indent="457200" algn="l" eaLnBrk="0" hangingPunct="0"/>
            <a:r>
              <a:rPr lang="ro-RO" sz="2200" i="1" dirty="0">
                <a:solidFill>
                  <a:srgbClr val="000000"/>
                </a:solidFill>
                <a:latin typeface="Arial" charset="0"/>
                <a:cs typeface="Times New Roman" pitchFamily="18" charset="0"/>
              </a:rPr>
              <a:t>V</a:t>
            </a:r>
            <a:r>
              <a:rPr lang="ro-RO" sz="2200" i="1" baseline="-30000" dirty="0">
                <a:solidFill>
                  <a:srgbClr val="000000"/>
                </a:solidFill>
                <a:latin typeface="Arial" charset="0"/>
                <a:cs typeface="Times New Roman" pitchFamily="18" charset="0"/>
              </a:rPr>
              <a:t>fp</a:t>
            </a:r>
            <a:endParaRPr lang="ro-RO" sz="1800" dirty="0">
              <a:solidFill>
                <a:srgbClr val="000000"/>
              </a:solidFill>
              <a:latin typeface="Arial" charset="0"/>
            </a:endParaRPr>
          </a:p>
        </p:txBody>
      </p:sp>
      <p:graphicFrame>
        <p:nvGraphicFramePr>
          <p:cNvPr id="4098" name="Object 2"/>
          <p:cNvGraphicFramePr>
            <a:graphicFrameLocks noChangeAspect="1"/>
          </p:cNvGraphicFramePr>
          <p:nvPr/>
        </p:nvGraphicFramePr>
        <p:xfrm>
          <a:off x="1475656" y="2276872"/>
          <a:ext cx="2114550" cy="609600"/>
        </p:xfrm>
        <a:graphic>
          <a:graphicData uri="http://schemas.openxmlformats.org/presentationml/2006/ole">
            <mc:AlternateContent xmlns:mc="http://schemas.openxmlformats.org/markup-compatibility/2006">
              <mc:Choice xmlns:v="urn:schemas-microsoft-com:vml" Requires="v">
                <p:oleObj spid="_x0000_s4099" name="Equation" r:id="rId3" imgW="1473200" imgH="431800" progId="Equation.3">
                  <p:embed/>
                </p:oleObj>
              </mc:Choice>
              <mc:Fallback>
                <p:oleObj name="Equation" r:id="rId3" imgW="1473200" imgH="4318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5656" y="2276872"/>
                        <a:ext cx="2114550"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Rectangle 10"/>
          <p:cNvSpPr>
            <a:spLocks noChangeArrowheads="1"/>
          </p:cNvSpPr>
          <p:nvPr/>
        </p:nvSpPr>
        <p:spPr bwMode="auto">
          <a:xfrm>
            <a:off x="0" y="2961675"/>
            <a:ext cx="8172400" cy="3170099"/>
          </a:xfrm>
          <a:prstGeom prst="rect">
            <a:avLst/>
          </a:prstGeom>
          <a:noFill/>
          <a:ln w="9525">
            <a:noFill/>
            <a:miter lim="800000"/>
            <a:headEnd/>
            <a:tailEnd/>
          </a:ln>
          <a:effectLst/>
        </p:spPr>
        <p:txBody>
          <a:bodyPr wrap="square" anchor="ctr">
            <a:spAutoFit/>
          </a:bodyPr>
          <a:lstStyle/>
          <a:p>
            <a:pPr indent="457200" algn="just"/>
            <a:r>
              <a:rPr lang="ro-RO" sz="1200" dirty="0">
                <a:latin typeface="Arial" charset="0"/>
                <a:cs typeface="Times New Roman" pitchFamily="18" charset="0"/>
              </a:rPr>
              <a:t>		</a:t>
            </a:r>
            <a:r>
              <a:rPr lang="ro-RO" sz="2000" dirty="0">
                <a:cs typeface="Times New Roman" pitchFamily="18" charset="0"/>
              </a:rPr>
              <a:t>în care:</a:t>
            </a:r>
            <a:endParaRPr lang="ro-RO" sz="2000" dirty="0"/>
          </a:p>
          <a:p>
            <a:pPr indent="457200" algn="just" eaLnBrk="0" hangingPunct="0"/>
            <a:r>
              <a:rPr lang="ro-RO" sz="2000" dirty="0">
                <a:cs typeface="Times New Roman" pitchFamily="18" charset="0"/>
              </a:rPr>
              <a:t>V</a:t>
            </a:r>
            <a:r>
              <a:rPr lang="ro-RO" sz="2000" baseline="-30000" dirty="0">
                <a:cs typeface="Times New Roman" pitchFamily="18" charset="0"/>
              </a:rPr>
              <a:t>fp</a:t>
            </a:r>
            <a:r>
              <a:rPr lang="ro-RO" sz="2000" dirty="0">
                <a:cs typeface="Times New Roman" pitchFamily="18" charset="0"/>
              </a:rPr>
              <a:t> = volumul mărfurilor transportate cu flota fluvială proprie</a:t>
            </a:r>
            <a:endParaRPr lang="ro-RO" sz="2000" dirty="0"/>
          </a:p>
          <a:p>
            <a:pPr indent="457200" algn="just" eaLnBrk="0" hangingPunct="0"/>
            <a:r>
              <a:rPr lang="ro-RO" sz="2000" dirty="0">
                <a:cs typeface="Times New Roman" pitchFamily="18" charset="0"/>
              </a:rPr>
              <a:t>1... 3 = cele trei categorii principale de mărfuri din componenţa traficului fluvial: lichide, </a:t>
            </a:r>
            <a:r>
              <a:rPr lang="en-US" sz="2000" dirty="0">
                <a:cs typeface="Times New Roman" pitchFamily="18" charset="0"/>
              </a:rPr>
              <a:t>      </a:t>
            </a:r>
            <a:r>
              <a:rPr lang="ro-RO" sz="2000" dirty="0">
                <a:cs typeface="Times New Roman" pitchFamily="18" charset="0"/>
              </a:rPr>
              <a:t>de masă (minereuri, cărbuni, cocs etc.) şi generale</a:t>
            </a:r>
            <a:endParaRPr lang="ro-RO" sz="2000" dirty="0"/>
          </a:p>
          <a:p>
            <a:pPr indent="457200" algn="just" eaLnBrk="0" hangingPunct="0"/>
            <a:r>
              <a:rPr lang="ro-RO" sz="2000" dirty="0">
                <a:cs typeface="Times New Roman" pitchFamily="18" charset="0"/>
              </a:rPr>
              <a:t>V</a:t>
            </a:r>
            <a:r>
              <a:rPr lang="ro-RO" sz="2000" baseline="-30000" dirty="0">
                <a:cs typeface="Times New Roman" pitchFamily="18" charset="0"/>
              </a:rPr>
              <a:t>imp</a:t>
            </a:r>
            <a:r>
              <a:rPr lang="ro-RO" sz="2000" dirty="0">
                <a:cs typeface="Times New Roman" pitchFamily="18" charset="0"/>
              </a:rPr>
              <a:t> = volumul importului de mărfuri în trafic fluvial pe cele trei categorii principale</a:t>
            </a:r>
            <a:endParaRPr lang="ro-RO" sz="2000" dirty="0"/>
          </a:p>
          <a:p>
            <a:pPr indent="457200" algn="just" eaLnBrk="0" hangingPunct="0"/>
            <a:r>
              <a:rPr lang="ro-RO" sz="2000" dirty="0">
                <a:cs typeface="Times New Roman" pitchFamily="18" charset="0"/>
              </a:rPr>
              <a:t>V</a:t>
            </a:r>
            <a:r>
              <a:rPr lang="ro-RO" sz="2000" baseline="-30000" dirty="0">
                <a:cs typeface="Times New Roman" pitchFamily="18" charset="0"/>
              </a:rPr>
              <a:t>exp</a:t>
            </a:r>
            <a:r>
              <a:rPr lang="ro-RO" sz="2000" dirty="0">
                <a:cs typeface="Times New Roman" pitchFamily="18" charset="0"/>
              </a:rPr>
              <a:t> = volumul exportului de mărfuri în trafic fluvial pe cele trei categorii principale</a:t>
            </a:r>
            <a:endParaRPr lang="ro-RO" sz="2000" dirty="0"/>
          </a:p>
          <a:p>
            <a:pPr indent="457200" algn="just" eaLnBrk="0" hangingPunct="0"/>
            <a:r>
              <a:rPr lang="ro-RO" sz="2000" dirty="0">
                <a:cs typeface="Times New Roman" pitchFamily="18" charset="0"/>
              </a:rPr>
              <a:t>I</a:t>
            </a:r>
            <a:r>
              <a:rPr lang="ro-RO" sz="2000" baseline="-30000" dirty="0">
                <a:cs typeface="Times New Roman" pitchFamily="18" charset="0"/>
              </a:rPr>
              <a:t>p</a:t>
            </a:r>
            <a:r>
              <a:rPr lang="ro-RO" sz="2000" dirty="0">
                <a:cs typeface="Times New Roman" pitchFamily="18" charset="0"/>
              </a:rPr>
              <a:t> = indicele de participare a flotei fluviale proprii</a:t>
            </a:r>
            <a:endParaRPr lang="ro-RO"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0" y="0"/>
            <a:ext cx="8172400" cy="830997"/>
          </a:xfrm>
          <a:prstGeom prst="rect">
            <a:avLst/>
          </a:prstGeom>
          <a:noFill/>
          <a:ln w="9525">
            <a:noFill/>
            <a:miter lim="800000"/>
            <a:headEnd/>
            <a:tailEnd/>
          </a:ln>
          <a:effectLst/>
        </p:spPr>
        <p:txBody>
          <a:bodyPr wrap="square" anchor="ctr">
            <a:spAutoFit/>
          </a:bodyPr>
          <a:lstStyle/>
          <a:p>
            <a:pPr algn="ctr"/>
            <a:r>
              <a:rPr lang="ro-RO" sz="2400" b="1" i="1" dirty="0">
                <a:solidFill>
                  <a:srgbClr val="FF0000"/>
                </a:solidFill>
                <a:effectLst>
                  <a:outerShdw blurRad="38100" dist="38100" dir="2700000" algn="tl">
                    <a:srgbClr val="000000"/>
                  </a:outerShdw>
                </a:effectLst>
              </a:rPr>
              <a:t>Scurtă prezentare a indicatorilor care caracterizează transportul fluvial</a:t>
            </a:r>
            <a:r>
              <a:rPr lang="ro-RO" sz="2400" dirty="0">
                <a:solidFill>
                  <a:srgbClr val="FF0000"/>
                </a:solidFill>
              </a:rPr>
              <a:t> </a:t>
            </a:r>
          </a:p>
        </p:txBody>
      </p:sp>
      <p:sp>
        <p:nvSpPr>
          <p:cNvPr id="3" name="Rectangle 5"/>
          <p:cNvSpPr>
            <a:spLocks noChangeArrowheads="1"/>
          </p:cNvSpPr>
          <p:nvPr/>
        </p:nvSpPr>
        <p:spPr bwMode="auto">
          <a:xfrm>
            <a:off x="0" y="980728"/>
            <a:ext cx="8100392" cy="1200329"/>
          </a:xfrm>
          <a:prstGeom prst="rect">
            <a:avLst/>
          </a:prstGeom>
          <a:noFill/>
          <a:ln w="9525">
            <a:noFill/>
            <a:miter lim="800000"/>
            <a:headEnd/>
            <a:tailEnd/>
          </a:ln>
          <a:effectLst/>
        </p:spPr>
        <p:txBody>
          <a:bodyPr wrap="square" anchor="ctr">
            <a:spAutoFit/>
          </a:bodyPr>
          <a:lstStyle/>
          <a:p>
            <a:pPr indent="457200" algn="just"/>
            <a:r>
              <a:rPr lang="ro-RO" b="1" dirty="0">
                <a:solidFill>
                  <a:srgbClr val="FF0000"/>
                </a:solidFill>
                <a:effectLst>
                  <a:outerShdw blurRad="38100" dist="38100" dir="2700000" algn="tl">
                    <a:srgbClr val="000000"/>
                  </a:outerShdw>
                </a:effectLst>
                <a:cs typeface="Times New Roman" pitchFamily="18" charset="0"/>
              </a:rPr>
              <a:t>Parcursul mărfurilor</a:t>
            </a:r>
            <a:r>
              <a:rPr lang="ro-RO" dirty="0">
                <a:solidFill>
                  <a:srgbClr val="FF0000"/>
                </a:solidFill>
                <a:cs typeface="Times New Roman" pitchFamily="18" charset="0"/>
              </a:rPr>
              <a:t> </a:t>
            </a:r>
            <a:r>
              <a:rPr lang="ro-RO" dirty="0">
                <a:cs typeface="Times New Roman" pitchFamily="18" charset="0"/>
              </a:rPr>
              <a:t>se stabileşte prin însumarea parcursurilor parţiale dintre tonele de marfă transportate de fiecare navă fluvială în fiecare voiaj şi distanţa pe care se efectuează transportul.</a:t>
            </a:r>
            <a:endParaRPr lang="ro-RO" dirty="0"/>
          </a:p>
          <a:p>
            <a:pPr indent="457200" algn="just" eaLnBrk="0" hangingPunct="0"/>
            <a:r>
              <a:rPr lang="ro-RO" dirty="0">
                <a:cs typeface="Times New Roman" pitchFamily="18" charset="0"/>
              </a:rPr>
              <a:t>		     	</a:t>
            </a:r>
            <a:endParaRPr lang="ro-RO" dirty="0"/>
          </a:p>
        </p:txBody>
      </p:sp>
      <p:sp>
        <p:nvSpPr>
          <p:cNvPr id="4" name="Rectangle 9"/>
          <p:cNvSpPr>
            <a:spLocks noChangeArrowheads="1"/>
          </p:cNvSpPr>
          <p:nvPr/>
        </p:nvSpPr>
        <p:spPr bwMode="auto">
          <a:xfrm>
            <a:off x="1043608" y="2060848"/>
            <a:ext cx="1008112" cy="369332"/>
          </a:xfrm>
          <a:prstGeom prst="rect">
            <a:avLst/>
          </a:prstGeom>
          <a:noFill/>
          <a:ln w="9525">
            <a:noFill/>
            <a:miter lim="800000"/>
            <a:headEnd/>
            <a:tailEnd/>
          </a:ln>
          <a:effectLst/>
        </p:spPr>
        <p:txBody>
          <a:bodyPr wrap="square">
            <a:spAutoFit/>
          </a:bodyPr>
          <a:lstStyle/>
          <a:p>
            <a:r>
              <a:rPr lang="ro-RO" dirty="0"/>
              <a:t> </a:t>
            </a:r>
            <a:r>
              <a:rPr lang="ro-RO" sz="1600" dirty="0">
                <a:solidFill>
                  <a:srgbClr val="000000"/>
                </a:solidFill>
              </a:rPr>
              <a:t>Pt/km </a:t>
            </a:r>
          </a:p>
        </p:txBody>
      </p:sp>
      <p:graphicFrame>
        <p:nvGraphicFramePr>
          <p:cNvPr id="5122" name="Object 2"/>
          <p:cNvGraphicFramePr>
            <a:graphicFrameLocks noChangeAspect="1"/>
          </p:cNvGraphicFramePr>
          <p:nvPr/>
        </p:nvGraphicFramePr>
        <p:xfrm>
          <a:off x="1835696" y="1916831"/>
          <a:ext cx="1152128" cy="652533"/>
        </p:xfrm>
        <a:graphic>
          <a:graphicData uri="http://schemas.openxmlformats.org/presentationml/2006/ole">
            <mc:AlternateContent xmlns:mc="http://schemas.openxmlformats.org/markup-compatibility/2006">
              <mc:Choice xmlns:v="urn:schemas-microsoft-com:vml" Requires="v">
                <p:oleObj spid="_x0000_s5123" name="Equation" r:id="rId3" imgW="761669" imgH="431613" progId="Equation.3">
                  <p:embed/>
                </p:oleObj>
              </mc:Choice>
              <mc:Fallback>
                <p:oleObj name="Equation" r:id="rId3" imgW="761669" imgH="431613" progId="Equation.3">
                  <p:embed/>
                  <p:pic>
                    <p:nvPicPr>
                      <p:cNvPr id="0" name="Picture 2"/>
                      <p:cNvPicPr>
                        <a:picLocks noChangeAspect="1" noChangeArrowheads="1"/>
                      </p:cNvPicPr>
                      <p:nvPr/>
                    </p:nvPicPr>
                    <p:blipFill>
                      <a:blip r:embed="rId4">
                        <a:lum bright="-6000" contrast="12000"/>
                        <a:extLst>
                          <a:ext uri="{28A0092B-C50C-407E-A947-70E740481C1C}">
                            <a14:useLocalDpi xmlns:a14="http://schemas.microsoft.com/office/drawing/2010/main" val="0"/>
                          </a:ext>
                        </a:extLst>
                      </a:blip>
                      <a:srcRect/>
                      <a:stretch>
                        <a:fillRect/>
                      </a:stretch>
                    </p:blipFill>
                    <p:spPr bwMode="auto">
                      <a:xfrm>
                        <a:off x="1835696" y="1916831"/>
                        <a:ext cx="1152128" cy="65253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p:cNvSpPr>
            <a:spLocks noChangeArrowheads="1"/>
          </p:cNvSpPr>
          <p:nvPr/>
        </p:nvSpPr>
        <p:spPr bwMode="auto">
          <a:xfrm>
            <a:off x="0" y="2636912"/>
            <a:ext cx="8028955" cy="2585323"/>
          </a:xfrm>
          <a:prstGeom prst="rect">
            <a:avLst/>
          </a:prstGeom>
          <a:noFill/>
          <a:ln w="9525">
            <a:noFill/>
            <a:miter lim="800000"/>
            <a:headEnd/>
            <a:tailEnd/>
          </a:ln>
          <a:effectLst/>
        </p:spPr>
        <p:txBody>
          <a:bodyPr wrap="square" anchor="ctr">
            <a:spAutoFit/>
          </a:bodyPr>
          <a:lstStyle/>
          <a:p>
            <a:pPr indent="457200" algn="just"/>
            <a:r>
              <a:rPr lang="en-US" dirty="0">
                <a:cs typeface="Times New Roman" pitchFamily="18" charset="0"/>
              </a:rPr>
              <a:t>   </a:t>
            </a:r>
            <a:r>
              <a:rPr lang="ro-RO" dirty="0">
                <a:cs typeface="Times New Roman" pitchFamily="18" charset="0"/>
              </a:rPr>
              <a:t>în care:</a:t>
            </a:r>
            <a:endParaRPr lang="ro-RO" dirty="0"/>
          </a:p>
          <a:p>
            <a:pPr indent="457200" algn="just" eaLnBrk="0" hangingPunct="0"/>
            <a:r>
              <a:rPr lang="ro-RO" dirty="0">
                <a:cs typeface="Times New Roman" pitchFamily="18" charset="0"/>
              </a:rPr>
              <a:t>P</a:t>
            </a:r>
            <a:r>
              <a:rPr lang="ro-RO" baseline="-30000" dirty="0">
                <a:cs typeface="Times New Roman" pitchFamily="18" charset="0"/>
              </a:rPr>
              <a:t>t / km</a:t>
            </a:r>
            <a:r>
              <a:rPr lang="ro-RO" dirty="0">
                <a:cs typeface="Times New Roman" pitchFamily="18" charset="0"/>
              </a:rPr>
              <a:t> = parcursul mărfurilor în tone/kilometru</a:t>
            </a:r>
            <a:endParaRPr lang="ro-RO" dirty="0"/>
          </a:p>
          <a:p>
            <a:pPr indent="457200" algn="just" eaLnBrk="0" hangingPunct="0"/>
            <a:r>
              <a:rPr lang="ro-RO" dirty="0">
                <a:cs typeface="Times New Roman" pitchFamily="18" charset="0"/>
              </a:rPr>
              <a:t>G</a:t>
            </a:r>
            <a:r>
              <a:rPr lang="ro-RO" baseline="-30000" dirty="0">
                <a:cs typeface="Times New Roman" pitchFamily="18" charset="0"/>
              </a:rPr>
              <a:t>i</a:t>
            </a:r>
            <a:r>
              <a:rPr lang="ro-RO" dirty="0">
                <a:cs typeface="Times New Roman" pitchFamily="18" charset="0"/>
              </a:rPr>
              <a:t> = greutatea mărfurilor transportate de fiecare navă în fiecare voiaj</a:t>
            </a:r>
            <a:endParaRPr lang="ro-RO" dirty="0"/>
          </a:p>
          <a:p>
            <a:pPr indent="457200" algn="just" eaLnBrk="0" hangingPunct="0"/>
            <a:r>
              <a:rPr lang="ro-RO" dirty="0">
                <a:cs typeface="Times New Roman" pitchFamily="18" charset="0"/>
              </a:rPr>
              <a:t>d</a:t>
            </a:r>
            <a:r>
              <a:rPr lang="ro-RO" baseline="-30000" dirty="0">
                <a:cs typeface="Times New Roman" pitchFamily="18" charset="0"/>
              </a:rPr>
              <a:t>i</a:t>
            </a:r>
            <a:r>
              <a:rPr lang="ro-RO" dirty="0">
                <a:cs typeface="Times New Roman" pitchFamily="18" charset="0"/>
              </a:rPr>
              <a:t> = distanţa pe care se efectuează fiecare transport</a:t>
            </a:r>
            <a:endParaRPr lang="ro-RO" dirty="0"/>
          </a:p>
          <a:p>
            <a:pPr indent="457200" algn="just" eaLnBrk="0" hangingPunct="0"/>
            <a:r>
              <a:rPr lang="ro-RO" dirty="0">
                <a:cs typeface="Times New Roman" pitchFamily="18" charset="0"/>
              </a:rPr>
              <a:t>Acest indicator se centralizează pe întreaga flotă fluvială (după ce a fost stabilit pe fiecare navă fluvială în parte), exprimând sursa propriu-zisă a veniturilor realizate de flota fluvială. Cu cât parcursul mărfurilor este mai mare şi durata staţionărilor mai mică, cu atât va fi mai mare şi numărul de voiaje, respectiv veniturile realizate vor creste.</a:t>
            </a:r>
            <a:endParaRPr lang="ro-RO"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0" y="0"/>
            <a:ext cx="8172400" cy="830997"/>
          </a:xfrm>
          <a:prstGeom prst="rect">
            <a:avLst/>
          </a:prstGeom>
          <a:noFill/>
          <a:ln w="9525">
            <a:noFill/>
            <a:miter lim="800000"/>
            <a:headEnd/>
            <a:tailEnd/>
          </a:ln>
          <a:effectLst/>
        </p:spPr>
        <p:txBody>
          <a:bodyPr wrap="square" anchor="ctr">
            <a:spAutoFit/>
          </a:bodyPr>
          <a:lstStyle/>
          <a:p>
            <a:pPr algn="ctr"/>
            <a:r>
              <a:rPr lang="ro-RO" sz="2400" b="1" i="1" dirty="0">
                <a:solidFill>
                  <a:srgbClr val="FF0000"/>
                </a:solidFill>
                <a:effectLst>
                  <a:outerShdw blurRad="38100" dist="38100" dir="2700000" algn="tl">
                    <a:srgbClr val="000000"/>
                  </a:outerShdw>
                </a:effectLst>
              </a:rPr>
              <a:t>Scurtă prezentare a indicatorilor care caracterizează transportul fluvial</a:t>
            </a:r>
            <a:r>
              <a:rPr lang="ro-RO" sz="2400" dirty="0">
                <a:solidFill>
                  <a:srgbClr val="FF0000"/>
                </a:solidFill>
              </a:rPr>
              <a:t> </a:t>
            </a:r>
          </a:p>
        </p:txBody>
      </p:sp>
      <p:sp>
        <p:nvSpPr>
          <p:cNvPr id="3" name="Rectangle 12"/>
          <p:cNvSpPr>
            <a:spLocks noChangeArrowheads="1"/>
          </p:cNvSpPr>
          <p:nvPr/>
        </p:nvSpPr>
        <p:spPr bwMode="auto">
          <a:xfrm>
            <a:off x="0" y="1236107"/>
            <a:ext cx="6876256" cy="646331"/>
          </a:xfrm>
          <a:prstGeom prst="rect">
            <a:avLst/>
          </a:prstGeom>
          <a:noFill/>
          <a:ln w="9525">
            <a:noFill/>
            <a:miter lim="800000"/>
            <a:headEnd/>
            <a:tailEnd/>
          </a:ln>
          <a:effectLst/>
        </p:spPr>
        <p:txBody>
          <a:bodyPr wrap="square" anchor="ctr">
            <a:spAutoFit/>
          </a:bodyPr>
          <a:lstStyle/>
          <a:p>
            <a:pPr indent="457200" algn="just"/>
            <a:r>
              <a:rPr lang="ro-RO" b="1" dirty="0">
                <a:solidFill>
                  <a:srgbClr val="FF0000"/>
                </a:solidFill>
                <a:effectLst>
                  <a:outerShdw blurRad="38100" dist="38100" dir="2700000" algn="tl">
                    <a:srgbClr val="000000"/>
                  </a:outerShdw>
                </a:effectLst>
                <a:cs typeface="Times New Roman" pitchFamily="18" charset="0"/>
              </a:rPr>
              <a:t>Coeficientul de utilizare al parcului de nave (γ)</a:t>
            </a:r>
            <a:r>
              <a:rPr lang="ro-RO" dirty="0">
                <a:solidFill>
                  <a:srgbClr val="FF0000"/>
                </a:solidFill>
                <a:effectLst>
                  <a:outerShdw blurRad="38100" dist="38100" dir="2700000" algn="tl">
                    <a:srgbClr val="000000"/>
                  </a:outerShdw>
                </a:effectLst>
                <a:cs typeface="Times New Roman" pitchFamily="18" charset="0"/>
              </a:rPr>
              <a:t>:</a:t>
            </a:r>
            <a:endParaRPr lang="ro-RO" dirty="0">
              <a:solidFill>
                <a:srgbClr val="FF0000"/>
              </a:solidFill>
              <a:effectLst>
                <a:outerShdw blurRad="38100" dist="38100" dir="2700000" algn="tl">
                  <a:srgbClr val="000000"/>
                </a:outerShdw>
              </a:effectLst>
            </a:endParaRPr>
          </a:p>
          <a:p>
            <a:pPr indent="457200" algn="l" eaLnBrk="0" hangingPunct="0"/>
            <a:endParaRPr lang="ro-RO" dirty="0">
              <a:solidFill>
                <a:srgbClr val="FF0000"/>
              </a:solidFill>
              <a:effectLst>
                <a:outerShdw blurRad="38100" dist="38100" dir="2700000" algn="tl">
                  <a:srgbClr val="000000"/>
                </a:outerShdw>
              </a:effectLst>
            </a:endParaRPr>
          </a:p>
        </p:txBody>
      </p:sp>
      <p:graphicFrame>
        <p:nvGraphicFramePr>
          <p:cNvPr id="6146" name="Object 2"/>
          <p:cNvGraphicFramePr>
            <a:graphicFrameLocks noChangeAspect="1"/>
          </p:cNvGraphicFramePr>
          <p:nvPr/>
        </p:nvGraphicFramePr>
        <p:xfrm>
          <a:off x="971600" y="1916833"/>
          <a:ext cx="1502776" cy="864096"/>
        </p:xfrm>
        <a:graphic>
          <a:graphicData uri="http://schemas.openxmlformats.org/presentationml/2006/ole">
            <mc:AlternateContent xmlns:mc="http://schemas.openxmlformats.org/markup-compatibility/2006">
              <mc:Choice xmlns:v="urn:schemas-microsoft-com:vml" Requires="v">
                <p:oleObj spid="_x0000_s6147" name="Equation" r:id="rId3" imgW="837836" imgH="482391" progId="Equation.3">
                  <p:embed/>
                </p:oleObj>
              </mc:Choice>
              <mc:Fallback>
                <p:oleObj name="Equation" r:id="rId3" imgW="837836" imgH="482391"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600" y="1916833"/>
                        <a:ext cx="1502776" cy="86409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13"/>
          <p:cNvSpPr>
            <a:spLocks noChangeArrowheads="1"/>
          </p:cNvSpPr>
          <p:nvPr/>
        </p:nvSpPr>
        <p:spPr bwMode="auto">
          <a:xfrm>
            <a:off x="0" y="3044859"/>
            <a:ext cx="6588224" cy="1200329"/>
          </a:xfrm>
          <a:prstGeom prst="rect">
            <a:avLst/>
          </a:prstGeom>
          <a:noFill/>
          <a:ln w="9525">
            <a:noFill/>
            <a:miter lim="800000"/>
            <a:headEnd/>
            <a:tailEnd/>
          </a:ln>
          <a:effectLst/>
        </p:spPr>
        <p:txBody>
          <a:bodyPr wrap="square" anchor="ctr">
            <a:spAutoFit/>
          </a:bodyPr>
          <a:lstStyle/>
          <a:p>
            <a:pPr indent="457200" algn="just"/>
            <a:r>
              <a:rPr lang="en-US" dirty="0">
                <a:cs typeface="Times New Roman" pitchFamily="18" charset="0"/>
              </a:rPr>
              <a:t>   </a:t>
            </a:r>
            <a:r>
              <a:rPr lang="ro-RO" dirty="0">
                <a:cs typeface="Times New Roman" pitchFamily="18" charset="0"/>
              </a:rPr>
              <a:t>în care:</a:t>
            </a:r>
            <a:endParaRPr lang="ro-RO" dirty="0"/>
          </a:p>
          <a:p>
            <a:pPr indent="457200" algn="just" eaLnBrk="0" hangingPunct="0"/>
            <a:r>
              <a:rPr lang="ro-RO" dirty="0">
                <a:cs typeface="Times New Roman" pitchFamily="18" charset="0"/>
              </a:rPr>
              <a:t>t</a:t>
            </a:r>
            <a:r>
              <a:rPr lang="ro-RO" baseline="-30000" dirty="0">
                <a:cs typeface="Times New Roman" pitchFamily="18" charset="0"/>
              </a:rPr>
              <a:t>i</a:t>
            </a:r>
            <a:r>
              <a:rPr lang="ro-RO" dirty="0">
                <a:cs typeface="Times New Roman" pitchFamily="18" charset="0"/>
              </a:rPr>
              <a:t> = timpul de exploatare a navei exprimat în zile</a:t>
            </a:r>
            <a:endParaRPr lang="ro-RO" dirty="0"/>
          </a:p>
          <a:p>
            <a:pPr indent="457200" algn="just" eaLnBrk="0" hangingPunct="0"/>
            <a:r>
              <a:rPr lang="ro-RO" dirty="0">
                <a:cs typeface="Times New Roman" pitchFamily="18" charset="0"/>
              </a:rPr>
              <a:t>C</a:t>
            </a:r>
            <a:r>
              <a:rPr lang="ro-RO" baseline="-30000" dirty="0">
                <a:cs typeface="Times New Roman" pitchFamily="18" charset="0"/>
              </a:rPr>
              <a:t>i</a:t>
            </a:r>
            <a:r>
              <a:rPr lang="ro-RO" dirty="0">
                <a:cs typeface="Times New Roman" pitchFamily="18" charset="0"/>
              </a:rPr>
              <a:t> = capacitatea navei (tone)</a:t>
            </a:r>
            <a:endParaRPr lang="ro-RO" dirty="0"/>
          </a:p>
          <a:p>
            <a:pPr indent="457200" algn="just" eaLnBrk="0" hangingPunct="0"/>
            <a:r>
              <a:rPr lang="ro-RO" dirty="0">
                <a:cs typeface="Times New Roman" pitchFamily="18" charset="0"/>
              </a:rPr>
              <a:t>z</a:t>
            </a:r>
            <a:r>
              <a:rPr lang="ro-RO" baseline="-30000" dirty="0">
                <a:cs typeface="Times New Roman" pitchFamily="18" charset="0"/>
              </a:rPr>
              <a:t>i</a:t>
            </a:r>
            <a:r>
              <a:rPr lang="ro-RO" dirty="0">
                <a:cs typeface="Times New Roman" pitchFamily="18" charset="0"/>
              </a:rPr>
              <a:t> = numărul zilelor inventar pentru navă</a:t>
            </a:r>
            <a:endParaRPr lang="ro-RO"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251520" y="1412776"/>
            <a:ext cx="7812360" cy="216024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800" b="1" i="0" u="none" strike="noStrike" kern="1200" cap="all" spc="0" normalizeH="0" baseline="0" noProof="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MANAGEMENTUL RESURSELOR UMANE</a:t>
            </a:r>
            <a:endParaRPr kumimoji="0" lang="en-US" sz="48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a:xfrm>
            <a:off x="685800" y="152400"/>
            <a:ext cx="6870700" cy="973138"/>
          </a:xfrm>
        </p:spPr>
        <p:txBody>
          <a:bodyPr/>
          <a:lstStyle/>
          <a:p>
            <a:pPr eaLnBrk="1" hangingPunct="1"/>
            <a:r>
              <a:rPr lang="ro-RO" sz="2400" dirty="0" smtClean="0">
                <a:solidFill>
                  <a:schemeClr val="accent2"/>
                </a:solidFill>
              </a:rPr>
              <a:t>Principalele activităţi ale managementului resurselor umane</a:t>
            </a:r>
            <a:endParaRPr lang="en-US" sz="2400" dirty="0" smtClean="0">
              <a:solidFill>
                <a:schemeClr val="accent2"/>
              </a:solidFill>
            </a:endParaRPr>
          </a:p>
        </p:txBody>
      </p:sp>
      <p:sp>
        <p:nvSpPr>
          <p:cNvPr id="138243" name="Rectangle 3"/>
          <p:cNvSpPr>
            <a:spLocks noGrp="1" noChangeArrowheads="1"/>
          </p:cNvSpPr>
          <p:nvPr>
            <p:ph type="body" idx="1"/>
          </p:nvPr>
        </p:nvSpPr>
        <p:spPr>
          <a:xfrm>
            <a:off x="179512" y="1268760"/>
            <a:ext cx="7918648" cy="4505002"/>
          </a:xfrm>
        </p:spPr>
        <p:txBody>
          <a:bodyPr>
            <a:normAutofit/>
          </a:bodyPr>
          <a:lstStyle/>
          <a:p>
            <a:pPr algn="just" eaLnBrk="1" hangingPunct="1">
              <a:lnSpc>
                <a:spcPct val="80000"/>
              </a:lnSpc>
              <a:buFontTx/>
              <a:buNone/>
            </a:pPr>
            <a:r>
              <a:rPr lang="ro-RO" sz="2000" dirty="0" smtClean="0"/>
              <a:t>Problematica managementului resurselor umane cuprinde activităţile organizaţionale care vizează fluxul de personal din unitate, condiţiile de menţinere şi dezvoltare a acestuia, adică:</a:t>
            </a:r>
          </a:p>
          <a:p>
            <a:pPr algn="just" eaLnBrk="1" hangingPunct="1">
              <a:lnSpc>
                <a:spcPct val="80000"/>
              </a:lnSpc>
              <a:buFontTx/>
              <a:buNone/>
            </a:pPr>
            <a:endParaRPr lang="ro-RO" sz="2000" dirty="0" smtClean="0"/>
          </a:p>
          <a:p>
            <a:pPr algn="just" eaLnBrk="1" hangingPunct="1">
              <a:lnSpc>
                <a:spcPct val="80000"/>
              </a:lnSpc>
            </a:pPr>
            <a:r>
              <a:rPr lang="ro-RO" sz="2000" dirty="0" smtClean="0"/>
              <a:t>asigurarea cu personal, constând din analiza postului, planificarea resurselor umane, recrutarea şi selecţia personalului;</a:t>
            </a:r>
          </a:p>
          <a:p>
            <a:pPr algn="just" eaLnBrk="1" hangingPunct="1">
              <a:lnSpc>
                <a:spcPct val="80000"/>
              </a:lnSpc>
            </a:pPr>
            <a:endParaRPr lang="ro-RO" sz="2000" dirty="0" smtClean="0"/>
          </a:p>
          <a:p>
            <a:pPr algn="just" eaLnBrk="1" hangingPunct="1">
              <a:lnSpc>
                <a:spcPct val="80000"/>
              </a:lnSpc>
            </a:pPr>
            <a:r>
              <a:rPr lang="ro-RO" sz="2000" dirty="0" smtClean="0"/>
              <a:t>menţinerea (întreţinerea) personalului, adică: compensaţia, sănătatea şi securitatea, acomodarea, relaţiile de muncă;</a:t>
            </a:r>
          </a:p>
          <a:p>
            <a:pPr algn="just" eaLnBrk="1" hangingPunct="1">
              <a:lnSpc>
                <a:spcPct val="80000"/>
              </a:lnSpc>
              <a:buFontTx/>
              <a:buNone/>
            </a:pPr>
            <a:endParaRPr lang="ro-RO" sz="2000" dirty="0" smtClean="0"/>
          </a:p>
          <a:p>
            <a:pPr algn="just" eaLnBrk="1" hangingPunct="1">
              <a:lnSpc>
                <a:spcPct val="80000"/>
              </a:lnSpc>
            </a:pPr>
            <a:r>
              <a:rPr lang="ro-RO" sz="2000" dirty="0" smtClean="0"/>
              <a:t>dezvoltarea resurselor umane, constând din perfecţionarea, evaluarea performanţei, dezvoltarea individuală şi organizaţională.</a:t>
            </a:r>
            <a:endParaRPr lang="en-US" sz="2000" dirty="0" smtClean="0"/>
          </a:p>
          <a:p>
            <a:pPr eaLnBrk="1" hangingPunct="1">
              <a:lnSpc>
                <a:spcPct val="80000"/>
              </a:lnSpc>
              <a:buFontTx/>
              <a:buNone/>
            </a:pPr>
            <a:endParaRPr lang="en-US" sz="1800"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Rectangle 3"/>
          <p:cNvSpPr>
            <a:spLocks noGrp="1" noChangeArrowheads="1"/>
          </p:cNvSpPr>
          <p:nvPr>
            <p:ph type="body" idx="1"/>
          </p:nvPr>
        </p:nvSpPr>
        <p:spPr/>
        <p:txBody>
          <a:bodyPr/>
          <a:lstStyle/>
          <a:p>
            <a:pPr marL="0" indent="538163" algn="just" eaLnBrk="1" hangingPunct="1">
              <a:lnSpc>
                <a:spcPct val="90000"/>
              </a:lnSpc>
              <a:buFontTx/>
              <a:buNone/>
            </a:pPr>
            <a:r>
              <a:rPr lang="ro-RO" dirty="0" smtClean="0"/>
              <a:t>La nivelul unei organizaţii există patru categorii de personal care prezintă maximă importanţă în planificarea resurselor umane, după cum urmează:</a:t>
            </a:r>
          </a:p>
          <a:p>
            <a:pPr marL="0" indent="538163" algn="just" eaLnBrk="1" hangingPunct="1">
              <a:lnSpc>
                <a:spcPct val="90000"/>
              </a:lnSpc>
              <a:buFontTx/>
              <a:buNone/>
            </a:pPr>
            <a:endParaRPr lang="ro-RO" i="1" dirty="0" smtClean="0"/>
          </a:p>
          <a:p>
            <a:pPr marL="0" indent="538163" eaLnBrk="1" hangingPunct="1">
              <a:lnSpc>
                <a:spcPct val="90000"/>
              </a:lnSpc>
            </a:pPr>
            <a:r>
              <a:rPr lang="ro-RO" i="1" dirty="0" smtClean="0"/>
              <a:t>personalul existent;</a:t>
            </a:r>
          </a:p>
          <a:p>
            <a:pPr marL="0" indent="538163" eaLnBrk="1" hangingPunct="1">
              <a:lnSpc>
                <a:spcPct val="90000"/>
              </a:lnSpc>
            </a:pPr>
            <a:r>
              <a:rPr lang="ro-RO" i="1" dirty="0" smtClean="0"/>
              <a:t>personalul nou recrutat;</a:t>
            </a:r>
          </a:p>
          <a:p>
            <a:pPr marL="0" indent="538163" eaLnBrk="1" hangingPunct="1">
              <a:lnSpc>
                <a:spcPct val="90000"/>
              </a:lnSpc>
            </a:pPr>
            <a:r>
              <a:rPr lang="ro-RO" i="1" dirty="0" smtClean="0"/>
              <a:t>angajaţii potenţiali;</a:t>
            </a:r>
          </a:p>
          <a:p>
            <a:pPr marL="0" indent="538163" eaLnBrk="1" hangingPunct="1">
              <a:lnSpc>
                <a:spcPct val="90000"/>
              </a:lnSpc>
            </a:pPr>
            <a:r>
              <a:rPr lang="ro-RO" i="1" dirty="0" smtClean="0"/>
              <a:t>angajaţii pe punct de plecare.</a:t>
            </a:r>
            <a:endParaRPr lang="en-US" i="1" dirty="0" smtClean="0"/>
          </a:p>
        </p:txBody>
      </p:sp>
      <p:sp>
        <p:nvSpPr>
          <p:cNvPr id="4" name="Rectangle 2"/>
          <p:cNvSpPr>
            <a:spLocks noGrp="1" noChangeArrowheads="1"/>
          </p:cNvSpPr>
          <p:nvPr>
            <p:ph type="title"/>
          </p:nvPr>
        </p:nvSpPr>
        <p:spPr>
          <a:xfrm>
            <a:off x="685800" y="152400"/>
            <a:ext cx="6870700" cy="973138"/>
          </a:xfrm>
        </p:spPr>
        <p:txBody>
          <a:bodyPr/>
          <a:lstStyle/>
          <a:p>
            <a:pPr eaLnBrk="1" hangingPunct="1"/>
            <a:r>
              <a:rPr lang="ro-RO" sz="2400" dirty="0" smtClean="0">
                <a:solidFill>
                  <a:schemeClr val="accent2"/>
                </a:solidFill>
              </a:rPr>
              <a:t>Principalele activităţi ale managementului resurselor umane</a:t>
            </a:r>
            <a:endParaRPr lang="en-US" sz="2400" dirty="0" smtClean="0">
              <a:solidFill>
                <a:schemeClr val="accent2"/>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a:xfrm>
            <a:off x="179512" y="0"/>
            <a:ext cx="7704856" cy="1503040"/>
          </a:xfrm>
        </p:spPr>
        <p:txBody>
          <a:bodyPr>
            <a:normAutofit fontScale="90000"/>
          </a:bodyPr>
          <a:lstStyle/>
          <a:p>
            <a:pPr indent="444500" algn="just" eaLnBrk="1" hangingPunct="1"/>
            <a:r>
              <a:rPr lang="ro-RO" sz="2000" dirty="0" smtClean="0"/>
              <a:t>Ca parte inseparabilă a procesului de planificare a unei </a:t>
            </a:r>
            <a:r>
              <a:rPr lang="en-US" sz="2000" dirty="0" err="1" smtClean="0"/>
              <a:t>organizatii</a:t>
            </a:r>
            <a:r>
              <a:rPr lang="ro-RO" sz="2000" dirty="0" smtClean="0"/>
              <a:t>, </a:t>
            </a:r>
            <a:r>
              <a:rPr lang="ro-RO" sz="2000" b="1" dirty="0" smtClean="0">
                <a:solidFill>
                  <a:srgbClr val="FF0000"/>
                </a:solidFill>
              </a:rPr>
              <a:t>planificarea resurselor umane este procesul de analiză şi identificare a necesarului de personal pe profesii, calificări, vârstă, sex</a:t>
            </a:r>
            <a:r>
              <a:rPr lang="en-US" sz="2000" dirty="0" smtClean="0">
                <a:solidFill>
                  <a:schemeClr val="tx1"/>
                </a:solidFill>
              </a:rPr>
              <a:t>. </a:t>
            </a:r>
            <a:r>
              <a:rPr lang="ro-RO" sz="2000" dirty="0" smtClean="0">
                <a:solidFill>
                  <a:schemeClr val="tx1"/>
                </a:solidFill>
              </a:rPr>
              <a:t>Etapele</a:t>
            </a:r>
            <a:r>
              <a:rPr lang="ro-RO" sz="2000" dirty="0" smtClean="0"/>
              <a:t> procesului de planificare a resurselor umane:</a:t>
            </a:r>
            <a:endParaRPr lang="en-US" sz="2000" dirty="0" smtClean="0"/>
          </a:p>
        </p:txBody>
      </p:sp>
      <p:sp>
        <p:nvSpPr>
          <p:cNvPr id="140291" name="Rectangle 5"/>
          <p:cNvSpPr>
            <a:spLocks noChangeArrowheads="1"/>
          </p:cNvSpPr>
          <p:nvPr/>
        </p:nvSpPr>
        <p:spPr bwMode="auto">
          <a:xfrm>
            <a:off x="323850" y="1628775"/>
            <a:ext cx="8229600" cy="4525963"/>
          </a:xfrm>
          <a:prstGeom prst="rect">
            <a:avLst/>
          </a:prstGeom>
          <a:noFill/>
          <a:ln w="9525">
            <a:noFill/>
            <a:miter lim="800000"/>
            <a:headEnd/>
            <a:tailEnd/>
          </a:ln>
        </p:spPr>
        <p:txBody>
          <a:bodyPr/>
          <a:lstStyle/>
          <a:p>
            <a:pPr marL="342900" indent="-342900" eaLnBrk="1" hangingPunct="1">
              <a:spcBef>
                <a:spcPct val="20000"/>
              </a:spcBef>
              <a:buFontTx/>
              <a:buChar char="•"/>
            </a:pPr>
            <a:endParaRPr lang="ro-RO" sz="3200">
              <a:solidFill>
                <a:srgbClr val="000000"/>
              </a:solidFill>
              <a:latin typeface="Arial" charset="0"/>
            </a:endParaRPr>
          </a:p>
        </p:txBody>
      </p:sp>
      <p:grpSp>
        <p:nvGrpSpPr>
          <p:cNvPr id="2" name="Group 9"/>
          <p:cNvGrpSpPr>
            <a:grpSpLocks noChangeAspect="1"/>
          </p:cNvGrpSpPr>
          <p:nvPr/>
        </p:nvGrpSpPr>
        <p:grpSpPr bwMode="auto">
          <a:xfrm>
            <a:off x="251520" y="1844824"/>
            <a:ext cx="7777163" cy="4320247"/>
            <a:chOff x="1807" y="4749"/>
            <a:chExt cx="7928" cy="6232"/>
          </a:xfrm>
        </p:grpSpPr>
        <p:sp>
          <p:nvSpPr>
            <p:cNvPr id="140294" name="AutoShape 10"/>
            <p:cNvSpPr>
              <a:spLocks noChangeAspect="1" noChangeArrowheads="1"/>
            </p:cNvSpPr>
            <p:nvPr/>
          </p:nvSpPr>
          <p:spPr bwMode="auto">
            <a:xfrm>
              <a:off x="1807" y="4749"/>
              <a:ext cx="7928" cy="6128"/>
            </a:xfrm>
            <a:prstGeom prst="rect">
              <a:avLst/>
            </a:prstGeom>
            <a:noFill/>
            <a:ln w="9525">
              <a:noFill/>
              <a:miter lim="800000"/>
              <a:headEnd/>
              <a:tailEnd/>
            </a:ln>
          </p:spPr>
          <p:txBody>
            <a:bodyPr/>
            <a:lstStyle/>
            <a:p>
              <a:pPr eaLnBrk="1" hangingPunct="1"/>
              <a:endParaRPr lang="ro-RO">
                <a:solidFill>
                  <a:srgbClr val="000000"/>
                </a:solidFill>
                <a:latin typeface="Arial" charset="0"/>
              </a:endParaRPr>
            </a:p>
          </p:txBody>
        </p:sp>
        <p:sp>
          <p:nvSpPr>
            <p:cNvPr id="140295" name="Text Box 11"/>
            <p:cNvSpPr txBox="1">
              <a:spLocks noChangeArrowheads="1"/>
            </p:cNvSpPr>
            <p:nvPr/>
          </p:nvSpPr>
          <p:spPr bwMode="auto">
            <a:xfrm>
              <a:off x="1807" y="4757"/>
              <a:ext cx="2183" cy="927"/>
            </a:xfrm>
            <a:prstGeom prst="rect">
              <a:avLst/>
            </a:prstGeom>
            <a:noFill/>
            <a:ln w="9525" algn="ctr">
              <a:solidFill>
                <a:srgbClr val="000000"/>
              </a:solidFill>
              <a:miter lim="800000"/>
              <a:headEnd/>
              <a:tailEnd/>
            </a:ln>
          </p:spPr>
          <p:txBody>
            <a:bodyPr/>
            <a:lstStyle/>
            <a:p>
              <a:pPr algn="ctr" eaLnBrk="1" hangingPunct="1"/>
              <a:r>
                <a:rPr lang="en-US" sz="1400" dirty="0" err="1">
                  <a:solidFill>
                    <a:srgbClr val="000000"/>
                  </a:solidFill>
                  <a:latin typeface="Times New Roman" pitchFamily="18" charset="0"/>
                </a:rPr>
                <a:t>Evaluarea</a:t>
              </a:r>
              <a:r>
                <a:rPr lang="en-US" sz="1400" dirty="0">
                  <a:solidFill>
                    <a:srgbClr val="000000"/>
                  </a:solidFill>
                  <a:latin typeface="Times New Roman" pitchFamily="18" charset="0"/>
                </a:rPr>
                <a:t> </a:t>
              </a:r>
              <a:r>
                <a:rPr lang="en-US" sz="1400" dirty="0" err="1">
                  <a:solidFill>
                    <a:srgbClr val="000000"/>
                  </a:solidFill>
                  <a:latin typeface="Times New Roman" pitchFamily="18" charset="0"/>
                </a:rPr>
                <a:t>resurselor</a:t>
              </a:r>
              <a:r>
                <a:rPr lang="en-US" sz="1400" dirty="0">
                  <a:solidFill>
                    <a:srgbClr val="000000"/>
                  </a:solidFill>
                  <a:latin typeface="Times New Roman" pitchFamily="18" charset="0"/>
                </a:rPr>
                <a:t> </a:t>
              </a:r>
              <a:r>
                <a:rPr lang="en-US" sz="1400" dirty="0" err="1">
                  <a:solidFill>
                    <a:srgbClr val="000000"/>
                  </a:solidFill>
                  <a:latin typeface="Times New Roman" pitchFamily="18" charset="0"/>
                </a:rPr>
                <a:t>umane</a:t>
              </a:r>
              <a:r>
                <a:rPr lang="en-US" sz="1400" dirty="0">
                  <a:solidFill>
                    <a:srgbClr val="000000"/>
                  </a:solidFill>
                  <a:latin typeface="Times New Roman" pitchFamily="18" charset="0"/>
                </a:rPr>
                <a:t> </a:t>
              </a:r>
              <a:r>
                <a:rPr lang="en-US" sz="1400" dirty="0" err="1">
                  <a:solidFill>
                    <a:srgbClr val="000000"/>
                  </a:solidFill>
                  <a:latin typeface="Times New Roman" pitchFamily="18" charset="0"/>
                </a:rPr>
                <a:t>necesare</a:t>
              </a:r>
              <a:r>
                <a:rPr lang="en-US" sz="1400" dirty="0">
                  <a:solidFill>
                    <a:srgbClr val="000000"/>
                  </a:solidFill>
                  <a:latin typeface="Times New Roman" pitchFamily="18" charset="0"/>
                </a:rPr>
                <a:t> </a:t>
              </a:r>
              <a:r>
                <a:rPr lang="en-US" sz="1400" dirty="0" err="1">
                  <a:solidFill>
                    <a:srgbClr val="000000"/>
                  </a:solidFill>
                  <a:latin typeface="Times New Roman" pitchFamily="18" charset="0"/>
                </a:rPr>
                <a:t>în</a:t>
              </a:r>
              <a:r>
                <a:rPr lang="en-US" sz="1400" dirty="0">
                  <a:solidFill>
                    <a:srgbClr val="000000"/>
                  </a:solidFill>
                  <a:latin typeface="Times New Roman" pitchFamily="18" charset="0"/>
                </a:rPr>
                <a:t> </a:t>
              </a:r>
              <a:r>
                <a:rPr lang="en-US" sz="1400" dirty="0" err="1">
                  <a:solidFill>
                    <a:srgbClr val="000000"/>
                  </a:solidFill>
                  <a:latin typeface="Times New Roman" pitchFamily="18" charset="0"/>
                </a:rPr>
                <a:t>perspectivă</a:t>
              </a:r>
              <a:endParaRPr lang="en-US" sz="1400" dirty="0">
                <a:solidFill>
                  <a:srgbClr val="000000"/>
                </a:solidFill>
                <a:latin typeface="Times New Roman" pitchFamily="18" charset="0"/>
              </a:endParaRPr>
            </a:p>
          </p:txBody>
        </p:sp>
        <p:sp>
          <p:nvSpPr>
            <p:cNvPr id="140296" name="Text Box 12"/>
            <p:cNvSpPr txBox="1">
              <a:spLocks noChangeArrowheads="1"/>
            </p:cNvSpPr>
            <p:nvPr/>
          </p:nvSpPr>
          <p:spPr bwMode="auto">
            <a:xfrm>
              <a:off x="4245" y="4757"/>
              <a:ext cx="2186" cy="927"/>
            </a:xfrm>
            <a:prstGeom prst="rect">
              <a:avLst/>
            </a:prstGeom>
            <a:noFill/>
            <a:ln w="9525" algn="ctr">
              <a:solidFill>
                <a:srgbClr val="000000"/>
              </a:solidFill>
              <a:miter lim="800000"/>
              <a:headEnd/>
              <a:tailEnd/>
            </a:ln>
          </p:spPr>
          <p:txBody>
            <a:bodyPr/>
            <a:lstStyle/>
            <a:p>
              <a:pPr algn="ctr" eaLnBrk="1" hangingPunct="1"/>
              <a:r>
                <a:rPr lang="en-US" sz="1400" dirty="0" err="1">
                  <a:solidFill>
                    <a:srgbClr val="000000"/>
                  </a:solidFill>
                  <a:latin typeface="Times New Roman" pitchFamily="18" charset="0"/>
                </a:rPr>
                <a:t>Analiza</a:t>
              </a:r>
              <a:r>
                <a:rPr lang="en-US" sz="1400" dirty="0">
                  <a:solidFill>
                    <a:srgbClr val="000000"/>
                  </a:solidFill>
                  <a:latin typeface="Times New Roman" pitchFamily="18" charset="0"/>
                </a:rPr>
                <a:t> </a:t>
              </a:r>
              <a:r>
                <a:rPr lang="en-US" sz="1400" dirty="0" err="1">
                  <a:solidFill>
                    <a:srgbClr val="000000"/>
                  </a:solidFill>
                  <a:latin typeface="Times New Roman" pitchFamily="18" charset="0"/>
                </a:rPr>
                <a:t>disponibilităţilor</a:t>
              </a:r>
              <a:r>
                <a:rPr lang="en-US" sz="1400" dirty="0">
                  <a:solidFill>
                    <a:srgbClr val="000000"/>
                  </a:solidFill>
                  <a:latin typeface="Times New Roman" pitchFamily="18" charset="0"/>
                </a:rPr>
                <a:t> </a:t>
              </a:r>
              <a:r>
                <a:rPr lang="en-US" sz="1400" dirty="0" err="1">
                  <a:solidFill>
                    <a:srgbClr val="000000"/>
                  </a:solidFill>
                  <a:latin typeface="Times New Roman" pitchFamily="18" charset="0"/>
                </a:rPr>
                <a:t>cantitative</a:t>
              </a:r>
              <a:r>
                <a:rPr lang="en-US" sz="1400" dirty="0">
                  <a:solidFill>
                    <a:srgbClr val="000000"/>
                  </a:solidFill>
                  <a:latin typeface="Times New Roman" pitchFamily="18" charset="0"/>
                </a:rPr>
                <a:t> </a:t>
              </a:r>
              <a:r>
                <a:rPr lang="en-US" sz="1400" dirty="0" err="1">
                  <a:solidFill>
                    <a:srgbClr val="000000"/>
                  </a:solidFill>
                  <a:latin typeface="Times New Roman" pitchFamily="18" charset="0"/>
                </a:rPr>
                <a:t>şi</a:t>
              </a:r>
              <a:r>
                <a:rPr lang="en-US" sz="1400" dirty="0">
                  <a:solidFill>
                    <a:srgbClr val="000000"/>
                  </a:solidFill>
                  <a:latin typeface="Times New Roman" pitchFamily="18" charset="0"/>
                </a:rPr>
                <a:t> </a:t>
              </a:r>
              <a:r>
                <a:rPr lang="en-US" sz="1400" dirty="0" err="1">
                  <a:solidFill>
                    <a:srgbClr val="000000"/>
                  </a:solidFill>
                  <a:latin typeface="Times New Roman" pitchFamily="18" charset="0"/>
                </a:rPr>
                <a:t>calitative</a:t>
              </a:r>
              <a:r>
                <a:rPr lang="en-US" sz="1400" dirty="0">
                  <a:solidFill>
                    <a:srgbClr val="000000"/>
                  </a:solidFill>
                  <a:latin typeface="Times New Roman" pitchFamily="18" charset="0"/>
                </a:rPr>
                <a:t> de </a:t>
              </a:r>
              <a:r>
                <a:rPr lang="en-US" sz="1400" dirty="0" err="1">
                  <a:solidFill>
                    <a:srgbClr val="000000"/>
                  </a:solidFill>
                  <a:latin typeface="Times New Roman" pitchFamily="18" charset="0"/>
                </a:rPr>
                <a:t>resurse</a:t>
              </a:r>
              <a:r>
                <a:rPr lang="en-US" sz="1400" dirty="0">
                  <a:solidFill>
                    <a:srgbClr val="000000"/>
                  </a:solidFill>
                  <a:latin typeface="Times New Roman" pitchFamily="18" charset="0"/>
                </a:rPr>
                <a:t> </a:t>
              </a:r>
              <a:r>
                <a:rPr lang="en-US" sz="1400" dirty="0" err="1">
                  <a:solidFill>
                    <a:srgbClr val="000000"/>
                  </a:solidFill>
                  <a:latin typeface="Times New Roman" pitchFamily="18" charset="0"/>
                </a:rPr>
                <a:t>umane</a:t>
              </a:r>
              <a:endParaRPr lang="en-US" sz="1400" dirty="0">
                <a:solidFill>
                  <a:srgbClr val="000000"/>
                </a:solidFill>
                <a:latin typeface="Times New Roman" pitchFamily="18" charset="0"/>
              </a:endParaRPr>
            </a:p>
          </p:txBody>
        </p:sp>
        <p:sp>
          <p:nvSpPr>
            <p:cNvPr id="140297" name="Text Box 13"/>
            <p:cNvSpPr txBox="1">
              <a:spLocks noChangeArrowheads="1"/>
            </p:cNvSpPr>
            <p:nvPr/>
          </p:nvSpPr>
          <p:spPr bwMode="auto">
            <a:xfrm>
              <a:off x="1815" y="6332"/>
              <a:ext cx="2160" cy="720"/>
            </a:xfrm>
            <a:prstGeom prst="rect">
              <a:avLst/>
            </a:prstGeom>
            <a:noFill/>
            <a:ln w="9525" algn="ctr">
              <a:solidFill>
                <a:srgbClr val="000000"/>
              </a:solidFill>
              <a:miter lim="800000"/>
              <a:headEnd/>
              <a:tailEnd/>
            </a:ln>
          </p:spPr>
          <p:txBody>
            <a:bodyPr/>
            <a:lstStyle/>
            <a:p>
              <a:pPr algn="ctr" eaLnBrk="1" hangingPunct="1"/>
              <a:r>
                <a:rPr lang="en-US" sz="1400" dirty="0" err="1">
                  <a:solidFill>
                    <a:srgbClr val="000000"/>
                  </a:solidFill>
                  <a:latin typeface="Times New Roman" pitchFamily="18" charset="0"/>
                </a:rPr>
                <a:t>Schimbările</a:t>
              </a:r>
              <a:r>
                <a:rPr lang="en-US" sz="1400" dirty="0">
                  <a:solidFill>
                    <a:srgbClr val="000000"/>
                  </a:solidFill>
                  <a:latin typeface="Times New Roman" pitchFamily="18" charset="0"/>
                </a:rPr>
                <a:t> </a:t>
              </a:r>
              <a:r>
                <a:rPr lang="en-US" sz="1400" dirty="0" err="1">
                  <a:solidFill>
                    <a:srgbClr val="000000"/>
                  </a:solidFill>
                  <a:latin typeface="Times New Roman" pitchFamily="18" charset="0"/>
                </a:rPr>
                <a:t>mediului</a:t>
              </a:r>
              <a:r>
                <a:rPr lang="en-US" sz="1400" dirty="0">
                  <a:solidFill>
                    <a:srgbClr val="000000"/>
                  </a:solidFill>
                  <a:latin typeface="Times New Roman" pitchFamily="18" charset="0"/>
                </a:rPr>
                <a:t> </a:t>
              </a:r>
              <a:r>
                <a:rPr lang="en-US" sz="1400" dirty="0" err="1">
                  <a:solidFill>
                    <a:srgbClr val="000000"/>
                  </a:solidFill>
                  <a:latin typeface="Times New Roman" pitchFamily="18" charset="0"/>
                </a:rPr>
                <a:t>ambiant</a:t>
              </a:r>
              <a:endParaRPr lang="en-US" sz="1400" dirty="0">
                <a:solidFill>
                  <a:srgbClr val="000000"/>
                </a:solidFill>
                <a:latin typeface="Times New Roman" pitchFamily="18" charset="0"/>
              </a:endParaRPr>
            </a:p>
          </p:txBody>
        </p:sp>
        <p:sp>
          <p:nvSpPr>
            <p:cNvPr id="140298" name="Text Box 14"/>
            <p:cNvSpPr txBox="1">
              <a:spLocks noChangeArrowheads="1"/>
            </p:cNvSpPr>
            <p:nvPr/>
          </p:nvSpPr>
          <p:spPr bwMode="auto">
            <a:xfrm>
              <a:off x="1815" y="8072"/>
              <a:ext cx="2160" cy="1260"/>
            </a:xfrm>
            <a:prstGeom prst="rect">
              <a:avLst/>
            </a:prstGeom>
            <a:noFill/>
            <a:ln w="9525" algn="ctr">
              <a:solidFill>
                <a:srgbClr val="000000"/>
              </a:solidFill>
              <a:miter lim="800000"/>
              <a:headEnd/>
              <a:tailEnd/>
            </a:ln>
          </p:spPr>
          <p:txBody>
            <a:bodyPr/>
            <a:lstStyle/>
            <a:p>
              <a:pPr indent="174625" algn="ctr" eaLnBrk="1" hangingPunct="1"/>
              <a:r>
                <a:rPr lang="en-US" sz="1400" dirty="0" err="1">
                  <a:solidFill>
                    <a:srgbClr val="000000"/>
                  </a:solidFill>
                  <a:latin typeface="Times New Roman" pitchFamily="18" charset="0"/>
                </a:rPr>
                <a:t>Planul</a:t>
              </a:r>
              <a:r>
                <a:rPr lang="en-US" sz="1400" dirty="0">
                  <a:solidFill>
                    <a:srgbClr val="000000"/>
                  </a:solidFill>
                  <a:latin typeface="Times New Roman" pitchFamily="18" charset="0"/>
                </a:rPr>
                <a:t> de </a:t>
              </a:r>
              <a:r>
                <a:rPr lang="en-US" sz="1400" dirty="0" err="1">
                  <a:solidFill>
                    <a:srgbClr val="000000"/>
                  </a:solidFill>
                  <a:latin typeface="Times New Roman" pitchFamily="18" charset="0"/>
                </a:rPr>
                <a:t>recrutare</a:t>
              </a:r>
              <a:r>
                <a:rPr lang="en-US" sz="1400" dirty="0">
                  <a:solidFill>
                    <a:srgbClr val="000000"/>
                  </a:solidFill>
                  <a:latin typeface="Times New Roman" pitchFamily="18" charset="0"/>
                </a:rPr>
                <a:t>:</a:t>
              </a:r>
            </a:p>
            <a:p>
              <a:pPr marL="447675" lvl="1" algn="ctr" eaLnBrk="1" hangingPunct="1">
                <a:buFont typeface="Symbol" pitchFamily="18" charset="2"/>
                <a:buChar char="·"/>
              </a:pPr>
              <a:r>
                <a:rPr lang="en-US" sz="1400" dirty="0" err="1">
                  <a:solidFill>
                    <a:srgbClr val="000000"/>
                  </a:solidFill>
                  <a:latin typeface="Times New Roman" pitchFamily="18" charset="0"/>
                </a:rPr>
                <a:t>Recrutare</a:t>
              </a:r>
              <a:endParaRPr lang="en-US" sz="1400" dirty="0">
                <a:solidFill>
                  <a:srgbClr val="000000"/>
                </a:solidFill>
                <a:latin typeface="Times New Roman" pitchFamily="18" charset="0"/>
              </a:endParaRPr>
            </a:p>
            <a:p>
              <a:pPr indent="174625" algn="ctr" eaLnBrk="1" hangingPunct="1">
                <a:buFont typeface="Symbol" pitchFamily="18" charset="2"/>
                <a:buChar char="·"/>
              </a:pPr>
              <a:r>
                <a:rPr lang="en-US" sz="1400" dirty="0" err="1">
                  <a:solidFill>
                    <a:srgbClr val="000000"/>
                  </a:solidFill>
                  <a:latin typeface="Times New Roman" pitchFamily="18" charset="0"/>
                </a:rPr>
                <a:t>Selecţie</a:t>
              </a:r>
              <a:endParaRPr lang="en-US" sz="1400" dirty="0">
                <a:solidFill>
                  <a:srgbClr val="000000"/>
                </a:solidFill>
                <a:latin typeface="Times New Roman" pitchFamily="18" charset="0"/>
              </a:endParaRPr>
            </a:p>
            <a:p>
              <a:pPr indent="174625" algn="ctr" eaLnBrk="1" hangingPunct="1">
                <a:buFont typeface="Symbol" pitchFamily="18" charset="2"/>
                <a:buChar char="·"/>
              </a:pPr>
              <a:r>
                <a:rPr lang="en-US" sz="1400" dirty="0" err="1">
                  <a:solidFill>
                    <a:srgbClr val="000000"/>
                  </a:solidFill>
                  <a:latin typeface="Times New Roman" pitchFamily="18" charset="0"/>
                </a:rPr>
                <a:t>Integrare</a:t>
              </a:r>
              <a:r>
                <a:rPr lang="en-US" sz="1400" dirty="0">
                  <a:solidFill>
                    <a:srgbClr val="000000"/>
                  </a:solidFill>
                  <a:latin typeface="Arial" charset="0"/>
                </a:rPr>
                <a:t> </a:t>
              </a:r>
            </a:p>
          </p:txBody>
        </p:sp>
        <p:sp>
          <p:nvSpPr>
            <p:cNvPr id="140299" name="Text Box 15"/>
            <p:cNvSpPr txBox="1">
              <a:spLocks noChangeArrowheads="1"/>
            </p:cNvSpPr>
            <p:nvPr/>
          </p:nvSpPr>
          <p:spPr bwMode="auto">
            <a:xfrm>
              <a:off x="4875" y="8102"/>
              <a:ext cx="2160" cy="720"/>
            </a:xfrm>
            <a:prstGeom prst="rect">
              <a:avLst/>
            </a:prstGeom>
            <a:noFill/>
            <a:ln w="9525" algn="ctr">
              <a:solidFill>
                <a:srgbClr val="000000"/>
              </a:solidFill>
              <a:miter lim="800000"/>
              <a:headEnd/>
              <a:tailEnd/>
            </a:ln>
          </p:spPr>
          <p:txBody>
            <a:bodyPr/>
            <a:lstStyle/>
            <a:p>
              <a:pPr algn="ctr" eaLnBrk="1" hangingPunct="1"/>
              <a:r>
                <a:rPr lang="en-US" sz="1400" dirty="0" err="1">
                  <a:solidFill>
                    <a:srgbClr val="000000"/>
                  </a:solidFill>
                  <a:latin typeface="Times New Roman" pitchFamily="18" charset="0"/>
                </a:rPr>
                <a:t>Planul</a:t>
              </a:r>
              <a:r>
                <a:rPr lang="en-US" sz="1400" dirty="0">
                  <a:solidFill>
                    <a:srgbClr val="000000"/>
                  </a:solidFill>
                  <a:latin typeface="Times New Roman" pitchFamily="18" charset="0"/>
                </a:rPr>
                <a:t> de </a:t>
              </a:r>
              <a:r>
                <a:rPr lang="en-US" sz="1400" dirty="0" err="1">
                  <a:solidFill>
                    <a:srgbClr val="000000"/>
                  </a:solidFill>
                  <a:latin typeface="Times New Roman" pitchFamily="18" charset="0"/>
                </a:rPr>
                <a:t>pregătire</a:t>
              </a:r>
              <a:r>
                <a:rPr lang="en-US" sz="1400" dirty="0">
                  <a:solidFill>
                    <a:srgbClr val="000000"/>
                  </a:solidFill>
                  <a:latin typeface="Times New Roman" pitchFamily="18" charset="0"/>
                </a:rPr>
                <a:t> </a:t>
              </a:r>
              <a:r>
                <a:rPr lang="en-US" sz="1400" dirty="0" err="1">
                  <a:solidFill>
                    <a:srgbClr val="000000"/>
                  </a:solidFill>
                  <a:latin typeface="Times New Roman" pitchFamily="18" charset="0"/>
                </a:rPr>
                <a:t>şi</a:t>
              </a:r>
              <a:r>
                <a:rPr lang="en-US" sz="1400" dirty="0">
                  <a:solidFill>
                    <a:srgbClr val="000000"/>
                  </a:solidFill>
                  <a:latin typeface="Times New Roman" pitchFamily="18" charset="0"/>
                </a:rPr>
                <a:t> </a:t>
              </a:r>
              <a:r>
                <a:rPr lang="en-US" sz="1400" dirty="0" err="1">
                  <a:solidFill>
                    <a:srgbClr val="000000"/>
                  </a:solidFill>
                  <a:latin typeface="Times New Roman" pitchFamily="18" charset="0"/>
                </a:rPr>
                <a:t>perfecţionare</a:t>
              </a:r>
              <a:endParaRPr lang="en-US" sz="1400" dirty="0">
                <a:solidFill>
                  <a:srgbClr val="000000"/>
                </a:solidFill>
                <a:latin typeface="Times New Roman" pitchFamily="18" charset="0"/>
              </a:endParaRPr>
            </a:p>
          </p:txBody>
        </p:sp>
        <p:sp>
          <p:nvSpPr>
            <p:cNvPr id="140300" name="Text Box 16"/>
            <p:cNvSpPr txBox="1">
              <a:spLocks noChangeArrowheads="1"/>
            </p:cNvSpPr>
            <p:nvPr/>
          </p:nvSpPr>
          <p:spPr bwMode="auto">
            <a:xfrm>
              <a:off x="7575" y="8087"/>
              <a:ext cx="2160" cy="1260"/>
            </a:xfrm>
            <a:prstGeom prst="rect">
              <a:avLst/>
            </a:prstGeom>
            <a:noFill/>
            <a:ln w="9525" algn="ctr">
              <a:solidFill>
                <a:srgbClr val="000000"/>
              </a:solidFill>
              <a:miter lim="800000"/>
              <a:headEnd/>
              <a:tailEnd/>
            </a:ln>
          </p:spPr>
          <p:txBody>
            <a:bodyPr/>
            <a:lstStyle/>
            <a:p>
              <a:pPr eaLnBrk="1" hangingPunct="1"/>
              <a:endParaRPr lang="en-US" sz="800" dirty="0">
                <a:solidFill>
                  <a:srgbClr val="000000"/>
                </a:solidFill>
                <a:latin typeface="Arial" charset="0"/>
              </a:endParaRPr>
            </a:p>
            <a:p>
              <a:pPr algn="ctr" eaLnBrk="1" hangingPunct="1"/>
              <a:r>
                <a:rPr lang="en-US" sz="1400" dirty="0" err="1">
                  <a:solidFill>
                    <a:srgbClr val="000000"/>
                  </a:solidFill>
                  <a:latin typeface="Times New Roman" pitchFamily="18" charset="0"/>
                </a:rPr>
                <a:t>Planul</a:t>
              </a:r>
              <a:r>
                <a:rPr lang="en-US" sz="1400" dirty="0">
                  <a:solidFill>
                    <a:srgbClr val="000000"/>
                  </a:solidFill>
                  <a:latin typeface="Times New Roman" pitchFamily="18" charset="0"/>
                </a:rPr>
                <a:t> de </a:t>
              </a:r>
              <a:r>
                <a:rPr lang="en-US" sz="1400" dirty="0" err="1">
                  <a:solidFill>
                    <a:srgbClr val="000000"/>
                  </a:solidFill>
                  <a:latin typeface="Times New Roman" pitchFamily="18" charset="0"/>
                </a:rPr>
                <a:t>promovare</a:t>
              </a:r>
              <a:r>
                <a:rPr lang="en-US" sz="1400" dirty="0">
                  <a:solidFill>
                    <a:srgbClr val="000000"/>
                  </a:solidFill>
                  <a:latin typeface="Times New Roman" pitchFamily="18" charset="0"/>
                </a:rPr>
                <a:t>:</a:t>
              </a:r>
            </a:p>
            <a:p>
              <a:pPr lvl="1" algn="ctr" eaLnBrk="1" hangingPunct="1">
                <a:buFont typeface="Symbol" pitchFamily="18" charset="2"/>
                <a:buChar char="·"/>
              </a:pPr>
              <a:r>
                <a:rPr lang="en-US" sz="1400" dirty="0" err="1">
                  <a:solidFill>
                    <a:srgbClr val="000000"/>
                  </a:solidFill>
                  <a:latin typeface="Times New Roman" pitchFamily="18" charset="0"/>
                </a:rPr>
                <a:t>Perfecţionare</a:t>
              </a:r>
              <a:endParaRPr lang="en-US" sz="1400" dirty="0">
                <a:solidFill>
                  <a:srgbClr val="000000"/>
                </a:solidFill>
                <a:latin typeface="Times New Roman" pitchFamily="18" charset="0"/>
              </a:endParaRPr>
            </a:p>
            <a:p>
              <a:pPr algn="ctr" eaLnBrk="1" hangingPunct="1">
                <a:buFont typeface="Symbol" pitchFamily="18" charset="2"/>
                <a:buChar char="·"/>
              </a:pPr>
              <a:r>
                <a:rPr lang="en-US" sz="1400" dirty="0" err="1">
                  <a:solidFill>
                    <a:srgbClr val="000000"/>
                  </a:solidFill>
                  <a:latin typeface="Times New Roman" pitchFamily="18" charset="0"/>
                </a:rPr>
                <a:t>Promovare</a:t>
              </a:r>
              <a:r>
                <a:rPr lang="en-US" sz="1400" dirty="0">
                  <a:solidFill>
                    <a:srgbClr val="000000"/>
                  </a:solidFill>
                  <a:latin typeface="Times New Roman" pitchFamily="18" charset="0"/>
                </a:rPr>
                <a:t> </a:t>
              </a:r>
            </a:p>
          </p:txBody>
        </p:sp>
        <p:sp>
          <p:nvSpPr>
            <p:cNvPr id="140301" name="Text Box 17"/>
            <p:cNvSpPr txBox="1">
              <a:spLocks noChangeArrowheads="1"/>
            </p:cNvSpPr>
            <p:nvPr/>
          </p:nvSpPr>
          <p:spPr bwMode="auto">
            <a:xfrm>
              <a:off x="3975" y="9977"/>
              <a:ext cx="3600" cy="1004"/>
            </a:xfrm>
            <a:prstGeom prst="rect">
              <a:avLst/>
            </a:prstGeom>
            <a:noFill/>
            <a:ln w="9525" algn="ctr">
              <a:solidFill>
                <a:srgbClr val="000000"/>
              </a:solidFill>
              <a:miter lim="800000"/>
              <a:headEnd/>
              <a:tailEnd/>
            </a:ln>
          </p:spPr>
          <p:txBody>
            <a:bodyPr/>
            <a:lstStyle/>
            <a:p>
              <a:pPr indent="538163" eaLnBrk="1" hangingPunct="1"/>
              <a:r>
                <a:rPr lang="en-US" sz="1400" dirty="0" err="1">
                  <a:solidFill>
                    <a:srgbClr val="000000"/>
                  </a:solidFill>
                  <a:latin typeface="Times New Roman" pitchFamily="18" charset="0"/>
                </a:rPr>
                <a:t>Stabilirea</a:t>
              </a:r>
              <a:r>
                <a:rPr lang="en-US" sz="1400" dirty="0">
                  <a:solidFill>
                    <a:srgbClr val="000000"/>
                  </a:solidFill>
                  <a:latin typeface="Times New Roman" pitchFamily="18" charset="0"/>
                </a:rPr>
                <a:t> </a:t>
              </a:r>
              <a:r>
                <a:rPr lang="en-US" sz="1400" dirty="0" err="1">
                  <a:solidFill>
                    <a:srgbClr val="000000"/>
                  </a:solidFill>
                  <a:latin typeface="Times New Roman" pitchFamily="18" charset="0"/>
                </a:rPr>
                <a:t>necesarului</a:t>
              </a:r>
              <a:r>
                <a:rPr lang="en-US" sz="1400" dirty="0">
                  <a:solidFill>
                    <a:srgbClr val="000000"/>
                  </a:solidFill>
                  <a:latin typeface="Times New Roman" pitchFamily="18" charset="0"/>
                </a:rPr>
                <a:t> </a:t>
              </a:r>
              <a:r>
                <a:rPr lang="en-US" sz="1400" dirty="0" err="1">
                  <a:solidFill>
                    <a:srgbClr val="000000"/>
                  </a:solidFill>
                  <a:latin typeface="Times New Roman" pitchFamily="18" charset="0"/>
                </a:rPr>
                <a:t>cantitativ</a:t>
              </a:r>
              <a:r>
                <a:rPr lang="en-US" sz="1400" dirty="0">
                  <a:solidFill>
                    <a:srgbClr val="000000"/>
                  </a:solidFill>
                  <a:latin typeface="Times New Roman" pitchFamily="18" charset="0"/>
                </a:rPr>
                <a:t> </a:t>
              </a:r>
              <a:r>
                <a:rPr lang="en-US" sz="1400" dirty="0" err="1">
                  <a:solidFill>
                    <a:srgbClr val="000000"/>
                  </a:solidFill>
                  <a:latin typeface="Times New Roman" pitchFamily="18" charset="0"/>
                </a:rPr>
                <a:t>pe</a:t>
              </a:r>
              <a:r>
                <a:rPr lang="en-US" sz="1400" dirty="0">
                  <a:solidFill>
                    <a:srgbClr val="000000"/>
                  </a:solidFill>
                  <a:latin typeface="Times New Roman" pitchFamily="18" charset="0"/>
                </a:rPr>
                <a:t>:</a:t>
              </a:r>
            </a:p>
            <a:p>
              <a:pPr indent="538163" algn="just" eaLnBrk="1" hangingPunct="1"/>
              <a:r>
                <a:rPr lang="en-US" sz="1400" dirty="0">
                  <a:solidFill>
                    <a:srgbClr val="000000"/>
                  </a:solidFill>
                  <a:latin typeface="Times New Roman" pitchFamily="18" charset="0"/>
                </a:rPr>
                <a:t>● </a:t>
              </a:r>
              <a:r>
                <a:rPr lang="en-US" sz="1400" dirty="0" err="1">
                  <a:solidFill>
                    <a:srgbClr val="000000"/>
                  </a:solidFill>
                  <a:latin typeface="Times New Roman" pitchFamily="18" charset="0"/>
                </a:rPr>
                <a:t>Profesii</a:t>
              </a:r>
              <a:r>
                <a:rPr lang="en-US" sz="1400" dirty="0">
                  <a:solidFill>
                    <a:srgbClr val="000000"/>
                  </a:solidFill>
                  <a:latin typeface="Times New Roman" pitchFamily="18" charset="0"/>
                </a:rPr>
                <a:t>	     ● </a:t>
              </a:r>
              <a:r>
                <a:rPr lang="en-US" sz="1400" dirty="0" err="1">
                  <a:solidFill>
                    <a:srgbClr val="000000"/>
                  </a:solidFill>
                  <a:latin typeface="Times New Roman" pitchFamily="18" charset="0"/>
                </a:rPr>
                <a:t>Vârstă</a:t>
              </a:r>
              <a:endParaRPr lang="en-US" sz="1400" dirty="0">
                <a:solidFill>
                  <a:srgbClr val="000000"/>
                </a:solidFill>
                <a:latin typeface="Times New Roman" pitchFamily="18" charset="0"/>
              </a:endParaRPr>
            </a:p>
            <a:p>
              <a:pPr indent="538163" algn="just" eaLnBrk="1" hangingPunct="1"/>
              <a:r>
                <a:rPr lang="en-US" sz="1400" dirty="0">
                  <a:solidFill>
                    <a:srgbClr val="000000"/>
                  </a:solidFill>
                  <a:latin typeface="Times New Roman" pitchFamily="18" charset="0"/>
                </a:rPr>
                <a:t>● </a:t>
              </a:r>
              <a:r>
                <a:rPr lang="en-US" sz="1400" dirty="0" err="1">
                  <a:solidFill>
                    <a:srgbClr val="000000"/>
                  </a:solidFill>
                  <a:latin typeface="Times New Roman" pitchFamily="18" charset="0"/>
                </a:rPr>
                <a:t>Meserii</a:t>
              </a:r>
              <a:r>
                <a:rPr lang="en-US" sz="1400" dirty="0">
                  <a:solidFill>
                    <a:srgbClr val="000000"/>
                  </a:solidFill>
                  <a:latin typeface="Times New Roman" pitchFamily="18" charset="0"/>
                </a:rPr>
                <a:t>	     ● </a:t>
              </a:r>
              <a:r>
                <a:rPr lang="en-US" sz="1400" dirty="0" err="1">
                  <a:solidFill>
                    <a:srgbClr val="000000"/>
                  </a:solidFill>
                  <a:latin typeface="Times New Roman" pitchFamily="18" charset="0"/>
                </a:rPr>
                <a:t>Sexe</a:t>
              </a:r>
              <a:endParaRPr lang="en-US" sz="1400" dirty="0">
                <a:solidFill>
                  <a:srgbClr val="000000"/>
                </a:solidFill>
                <a:latin typeface="Times New Roman" pitchFamily="18" charset="0"/>
              </a:endParaRPr>
            </a:p>
          </p:txBody>
        </p:sp>
        <p:sp>
          <p:nvSpPr>
            <p:cNvPr id="140302" name="Oval 18"/>
            <p:cNvSpPr>
              <a:spLocks noChangeArrowheads="1"/>
            </p:cNvSpPr>
            <p:nvPr/>
          </p:nvSpPr>
          <p:spPr bwMode="auto">
            <a:xfrm>
              <a:off x="4695" y="6017"/>
              <a:ext cx="2340" cy="1440"/>
            </a:xfrm>
            <a:prstGeom prst="ellipse">
              <a:avLst/>
            </a:prstGeom>
            <a:noFill/>
            <a:ln w="9525" algn="ctr">
              <a:solidFill>
                <a:srgbClr val="000000"/>
              </a:solidFill>
              <a:round/>
              <a:headEnd/>
              <a:tailEnd/>
            </a:ln>
          </p:spPr>
          <p:txBody>
            <a:bodyPr/>
            <a:lstStyle/>
            <a:p>
              <a:pPr eaLnBrk="1" hangingPunct="1"/>
              <a:endParaRPr lang="ro-RO">
                <a:solidFill>
                  <a:srgbClr val="000000"/>
                </a:solidFill>
                <a:latin typeface="Arial" charset="0"/>
              </a:endParaRPr>
            </a:p>
          </p:txBody>
        </p:sp>
        <p:sp>
          <p:nvSpPr>
            <p:cNvPr id="140303" name="Text Box 19"/>
            <p:cNvSpPr txBox="1">
              <a:spLocks noChangeArrowheads="1"/>
            </p:cNvSpPr>
            <p:nvPr/>
          </p:nvSpPr>
          <p:spPr bwMode="auto">
            <a:xfrm>
              <a:off x="4890" y="6307"/>
              <a:ext cx="2129" cy="945"/>
            </a:xfrm>
            <a:prstGeom prst="rect">
              <a:avLst/>
            </a:prstGeom>
            <a:noFill/>
            <a:ln w="9525" algn="ctr">
              <a:noFill/>
              <a:miter lim="800000"/>
              <a:headEnd/>
              <a:tailEnd/>
            </a:ln>
          </p:spPr>
          <p:txBody>
            <a:bodyPr/>
            <a:lstStyle/>
            <a:p>
              <a:pPr algn="ctr" eaLnBrk="1" hangingPunct="1"/>
              <a:r>
                <a:rPr lang="en-US" sz="1400" dirty="0" err="1">
                  <a:solidFill>
                    <a:srgbClr val="000000"/>
                  </a:solidFill>
                  <a:latin typeface="Arial" charset="0"/>
                </a:rPr>
                <a:t>PLANIFICAREA</a:t>
              </a:r>
              <a:endParaRPr lang="en-US" sz="1400" dirty="0">
                <a:solidFill>
                  <a:srgbClr val="000000"/>
                </a:solidFill>
                <a:latin typeface="Arial" charset="0"/>
              </a:endParaRPr>
            </a:p>
            <a:p>
              <a:pPr algn="ctr" eaLnBrk="1" hangingPunct="1"/>
              <a:r>
                <a:rPr lang="en-US" sz="1400" dirty="0" err="1">
                  <a:solidFill>
                    <a:srgbClr val="000000"/>
                  </a:solidFill>
                  <a:latin typeface="Arial" charset="0"/>
                </a:rPr>
                <a:t>RESURSELOR</a:t>
              </a:r>
              <a:r>
                <a:rPr lang="en-US" sz="1400" dirty="0">
                  <a:solidFill>
                    <a:srgbClr val="000000"/>
                  </a:solidFill>
                  <a:latin typeface="Arial" charset="0"/>
                </a:rPr>
                <a:t> </a:t>
              </a:r>
              <a:r>
                <a:rPr lang="en-US" sz="1400" dirty="0" err="1">
                  <a:solidFill>
                    <a:srgbClr val="000000"/>
                  </a:solidFill>
                  <a:latin typeface="Arial" charset="0"/>
                </a:rPr>
                <a:t>UMAN</a:t>
              </a:r>
              <a:r>
                <a:rPr lang="en-US" sz="1200" dirty="0" err="1">
                  <a:solidFill>
                    <a:srgbClr val="000000"/>
                  </a:solidFill>
                  <a:latin typeface="Arial" charset="0"/>
                </a:rPr>
                <a:t>E</a:t>
              </a:r>
              <a:endParaRPr lang="en-US" dirty="0">
                <a:solidFill>
                  <a:srgbClr val="000000"/>
                </a:solidFill>
                <a:latin typeface="Arial" charset="0"/>
              </a:endParaRPr>
            </a:p>
          </p:txBody>
        </p:sp>
        <p:sp>
          <p:nvSpPr>
            <p:cNvPr id="140304" name="Line 20"/>
            <p:cNvSpPr>
              <a:spLocks noChangeShapeType="1"/>
            </p:cNvSpPr>
            <p:nvPr/>
          </p:nvSpPr>
          <p:spPr bwMode="auto">
            <a:xfrm>
              <a:off x="2895" y="5657"/>
              <a:ext cx="2160" cy="540"/>
            </a:xfrm>
            <a:prstGeom prst="line">
              <a:avLst/>
            </a:prstGeom>
            <a:noFill/>
            <a:ln w="9525">
              <a:solidFill>
                <a:srgbClr val="000000"/>
              </a:solidFill>
              <a:round/>
              <a:headEnd/>
              <a:tailEnd type="triangle" w="med" len="med"/>
            </a:ln>
          </p:spPr>
          <p:txBody>
            <a:bodyPr/>
            <a:lstStyle/>
            <a:p>
              <a:endParaRPr lang="en-US"/>
            </a:p>
          </p:txBody>
        </p:sp>
        <p:sp>
          <p:nvSpPr>
            <p:cNvPr id="140305" name="Line 21"/>
            <p:cNvSpPr>
              <a:spLocks noChangeShapeType="1"/>
            </p:cNvSpPr>
            <p:nvPr/>
          </p:nvSpPr>
          <p:spPr bwMode="auto">
            <a:xfrm>
              <a:off x="5415" y="5657"/>
              <a:ext cx="0" cy="360"/>
            </a:xfrm>
            <a:prstGeom prst="line">
              <a:avLst/>
            </a:prstGeom>
            <a:noFill/>
            <a:ln w="9525">
              <a:solidFill>
                <a:srgbClr val="000000"/>
              </a:solidFill>
              <a:round/>
              <a:headEnd/>
              <a:tailEnd type="triangle" w="med" len="med"/>
            </a:ln>
          </p:spPr>
          <p:txBody>
            <a:bodyPr/>
            <a:lstStyle/>
            <a:p>
              <a:endParaRPr lang="en-US"/>
            </a:p>
          </p:txBody>
        </p:sp>
        <p:sp>
          <p:nvSpPr>
            <p:cNvPr id="140306" name="Line 22"/>
            <p:cNvSpPr>
              <a:spLocks noChangeShapeType="1"/>
            </p:cNvSpPr>
            <p:nvPr/>
          </p:nvSpPr>
          <p:spPr bwMode="auto">
            <a:xfrm flipH="1">
              <a:off x="6675" y="5668"/>
              <a:ext cx="1498" cy="529"/>
            </a:xfrm>
            <a:prstGeom prst="line">
              <a:avLst/>
            </a:prstGeom>
            <a:noFill/>
            <a:ln w="9525">
              <a:solidFill>
                <a:srgbClr val="000000"/>
              </a:solidFill>
              <a:round/>
              <a:headEnd/>
              <a:tailEnd type="triangle" w="med" len="med"/>
            </a:ln>
          </p:spPr>
          <p:txBody>
            <a:bodyPr/>
            <a:lstStyle/>
            <a:p>
              <a:endParaRPr lang="en-US"/>
            </a:p>
          </p:txBody>
        </p:sp>
        <p:sp>
          <p:nvSpPr>
            <p:cNvPr id="140307" name="Line 23"/>
            <p:cNvSpPr>
              <a:spLocks noChangeShapeType="1"/>
            </p:cNvSpPr>
            <p:nvPr/>
          </p:nvSpPr>
          <p:spPr bwMode="auto">
            <a:xfrm>
              <a:off x="3975" y="6737"/>
              <a:ext cx="720" cy="0"/>
            </a:xfrm>
            <a:prstGeom prst="line">
              <a:avLst/>
            </a:prstGeom>
            <a:noFill/>
            <a:ln w="9525">
              <a:solidFill>
                <a:srgbClr val="000000"/>
              </a:solidFill>
              <a:round/>
              <a:headEnd/>
              <a:tailEnd type="triangle" w="med" len="med"/>
            </a:ln>
          </p:spPr>
          <p:txBody>
            <a:bodyPr/>
            <a:lstStyle/>
            <a:p>
              <a:endParaRPr lang="en-US"/>
            </a:p>
          </p:txBody>
        </p:sp>
        <p:sp>
          <p:nvSpPr>
            <p:cNvPr id="140308" name="Line 24"/>
            <p:cNvSpPr>
              <a:spLocks noChangeShapeType="1"/>
            </p:cNvSpPr>
            <p:nvPr/>
          </p:nvSpPr>
          <p:spPr bwMode="auto">
            <a:xfrm>
              <a:off x="2895" y="7667"/>
              <a:ext cx="5760" cy="1"/>
            </a:xfrm>
            <a:prstGeom prst="line">
              <a:avLst/>
            </a:prstGeom>
            <a:noFill/>
            <a:ln w="9525">
              <a:solidFill>
                <a:srgbClr val="000000"/>
              </a:solidFill>
              <a:round/>
              <a:headEnd/>
              <a:tailEnd/>
            </a:ln>
          </p:spPr>
          <p:txBody>
            <a:bodyPr/>
            <a:lstStyle/>
            <a:p>
              <a:endParaRPr lang="en-US"/>
            </a:p>
          </p:txBody>
        </p:sp>
        <p:sp>
          <p:nvSpPr>
            <p:cNvPr id="140309" name="Line 25"/>
            <p:cNvSpPr>
              <a:spLocks noChangeShapeType="1"/>
            </p:cNvSpPr>
            <p:nvPr/>
          </p:nvSpPr>
          <p:spPr bwMode="auto">
            <a:xfrm>
              <a:off x="2923" y="9658"/>
              <a:ext cx="5760" cy="1"/>
            </a:xfrm>
            <a:prstGeom prst="line">
              <a:avLst/>
            </a:prstGeom>
            <a:noFill/>
            <a:ln w="9525">
              <a:solidFill>
                <a:srgbClr val="000000"/>
              </a:solidFill>
              <a:round/>
              <a:headEnd/>
              <a:tailEnd/>
            </a:ln>
          </p:spPr>
          <p:txBody>
            <a:bodyPr/>
            <a:lstStyle/>
            <a:p>
              <a:endParaRPr lang="en-US"/>
            </a:p>
          </p:txBody>
        </p:sp>
        <p:sp>
          <p:nvSpPr>
            <p:cNvPr id="140310" name="Line 26"/>
            <p:cNvSpPr>
              <a:spLocks noChangeShapeType="1"/>
            </p:cNvSpPr>
            <p:nvPr/>
          </p:nvSpPr>
          <p:spPr bwMode="auto">
            <a:xfrm>
              <a:off x="2895" y="7682"/>
              <a:ext cx="1" cy="360"/>
            </a:xfrm>
            <a:prstGeom prst="line">
              <a:avLst/>
            </a:prstGeom>
            <a:noFill/>
            <a:ln w="9525">
              <a:solidFill>
                <a:srgbClr val="000000"/>
              </a:solidFill>
              <a:round/>
              <a:headEnd/>
              <a:tailEnd type="triangle" w="med" len="med"/>
            </a:ln>
          </p:spPr>
          <p:txBody>
            <a:bodyPr/>
            <a:lstStyle/>
            <a:p>
              <a:endParaRPr lang="en-US"/>
            </a:p>
          </p:txBody>
        </p:sp>
        <p:sp>
          <p:nvSpPr>
            <p:cNvPr id="140311" name="Line 27"/>
            <p:cNvSpPr>
              <a:spLocks noChangeShapeType="1"/>
            </p:cNvSpPr>
            <p:nvPr/>
          </p:nvSpPr>
          <p:spPr bwMode="auto">
            <a:xfrm>
              <a:off x="8655" y="7697"/>
              <a:ext cx="1" cy="360"/>
            </a:xfrm>
            <a:prstGeom prst="line">
              <a:avLst/>
            </a:prstGeom>
            <a:noFill/>
            <a:ln w="9525">
              <a:solidFill>
                <a:srgbClr val="000000"/>
              </a:solidFill>
              <a:round/>
              <a:headEnd/>
              <a:tailEnd type="triangle" w="med" len="med"/>
            </a:ln>
          </p:spPr>
          <p:txBody>
            <a:bodyPr/>
            <a:lstStyle/>
            <a:p>
              <a:endParaRPr lang="en-US"/>
            </a:p>
          </p:txBody>
        </p:sp>
        <p:sp>
          <p:nvSpPr>
            <p:cNvPr id="140312" name="Line 28"/>
            <p:cNvSpPr>
              <a:spLocks noChangeShapeType="1"/>
            </p:cNvSpPr>
            <p:nvPr/>
          </p:nvSpPr>
          <p:spPr bwMode="auto">
            <a:xfrm>
              <a:off x="5805" y="7472"/>
              <a:ext cx="1" cy="180"/>
            </a:xfrm>
            <a:prstGeom prst="line">
              <a:avLst/>
            </a:prstGeom>
            <a:noFill/>
            <a:ln w="9525">
              <a:solidFill>
                <a:srgbClr val="000000"/>
              </a:solidFill>
              <a:round/>
              <a:headEnd/>
              <a:tailEnd type="triangle" w="med" len="med"/>
            </a:ln>
          </p:spPr>
          <p:txBody>
            <a:bodyPr/>
            <a:lstStyle/>
            <a:p>
              <a:endParaRPr lang="en-US"/>
            </a:p>
          </p:txBody>
        </p:sp>
        <p:sp>
          <p:nvSpPr>
            <p:cNvPr id="140313" name="Line 29"/>
            <p:cNvSpPr>
              <a:spLocks noChangeShapeType="1"/>
            </p:cNvSpPr>
            <p:nvPr/>
          </p:nvSpPr>
          <p:spPr bwMode="auto">
            <a:xfrm>
              <a:off x="2925" y="9302"/>
              <a:ext cx="1" cy="360"/>
            </a:xfrm>
            <a:prstGeom prst="line">
              <a:avLst/>
            </a:prstGeom>
            <a:noFill/>
            <a:ln w="9525">
              <a:solidFill>
                <a:srgbClr val="000000"/>
              </a:solidFill>
              <a:round/>
              <a:headEnd/>
              <a:tailEnd type="triangle" w="med" len="med"/>
            </a:ln>
          </p:spPr>
          <p:txBody>
            <a:bodyPr/>
            <a:lstStyle/>
            <a:p>
              <a:endParaRPr lang="en-US"/>
            </a:p>
          </p:txBody>
        </p:sp>
        <p:sp>
          <p:nvSpPr>
            <p:cNvPr id="140314" name="Line 30"/>
            <p:cNvSpPr>
              <a:spLocks noChangeShapeType="1"/>
            </p:cNvSpPr>
            <p:nvPr/>
          </p:nvSpPr>
          <p:spPr bwMode="auto">
            <a:xfrm>
              <a:off x="8685" y="9332"/>
              <a:ext cx="1" cy="360"/>
            </a:xfrm>
            <a:prstGeom prst="line">
              <a:avLst/>
            </a:prstGeom>
            <a:noFill/>
            <a:ln w="9525">
              <a:solidFill>
                <a:srgbClr val="000000"/>
              </a:solidFill>
              <a:round/>
              <a:headEnd/>
              <a:tailEnd type="triangle" w="med" len="med"/>
            </a:ln>
          </p:spPr>
          <p:txBody>
            <a:bodyPr/>
            <a:lstStyle/>
            <a:p>
              <a:endParaRPr lang="en-US"/>
            </a:p>
          </p:txBody>
        </p:sp>
        <p:sp>
          <p:nvSpPr>
            <p:cNvPr id="140315" name="Line 31"/>
            <p:cNvSpPr>
              <a:spLocks noChangeShapeType="1"/>
            </p:cNvSpPr>
            <p:nvPr/>
          </p:nvSpPr>
          <p:spPr bwMode="auto">
            <a:xfrm>
              <a:off x="5775" y="8792"/>
              <a:ext cx="1" cy="900"/>
            </a:xfrm>
            <a:prstGeom prst="line">
              <a:avLst/>
            </a:prstGeom>
            <a:noFill/>
            <a:ln w="9525">
              <a:solidFill>
                <a:srgbClr val="000000"/>
              </a:solidFill>
              <a:round/>
              <a:headEnd/>
              <a:tailEnd type="triangle" w="med" len="med"/>
            </a:ln>
          </p:spPr>
          <p:txBody>
            <a:bodyPr/>
            <a:lstStyle/>
            <a:p>
              <a:endParaRPr lang="en-US"/>
            </a:p>
          </p:txBody>
        </p:sp>
        <p:sp>
          <p:nvSpPr>
            <p:cNvPr id="140316" name="Line 32"/>
            <p:cNvSpPr>
              <a:spLocks noChangeShapeType="1"/>
            </p:cNvSpPr>
            <p:nvPr/>
          </p:nvSpPr>
          <p:spPr bwMode="auto">
            <a:xfrm>
              <a:off x="5775" y="9617"/>
              <a:ext cx="0" cy="360"/>
            </a:xfrm>
            <a:prstGeom prst="line">
              <a:avLst/>
            </a:prstGeom>
            <a:noFill/>
            <a:ln w="9525">
              <a:solidFill>
                <a:srgbClr val="000000"/>
              </a:solidFill>
              <a:round/>
              <a:headEnd/>
              <a:tailEnd type="triangle" w="med" len="med"/>
            </a:ln>
          </p:spPr>
          <p:txBody>
            <a:bodyPr/>
            <a:lstStyle/>
            <a:p>
              <a:endParaRPr lang="en-US"/>
            </a:p>
          </p:txBody>
        </p:sp>
      </p:grpSp>
      <p:sp>
        <p:nvSpPr>
          <p:cNvPr id="140293" name="Text Box 33"/>
          <p:cNvSpPr txBox="1">
            <a:spLocks noChangeArrowheads="1"/>
          </p:cNvSpPr>
          <p:nvPr/>
        </p:nvSpPr>
        <p:spPr bwMode="auto">
          <a:xfrm>
            <a:off x="5148064" y="1844824"/>
            <a:ext cx="2880296" cy="648072"/>
          </a:xfrm>
          <a:prstGeom prst="rect">
            <a:avLst/>
          </a:prstGeom>
          <a:noFill/>
          <a:ln w="9525" algn="ctr">
            <a:solidFill>
              <a:srgbClr val="000000"/>
            </a:solidFill>
            <a:miter lim="800000"/>
            <a:headEnd/>
            <a:tailEnd/>
          </a:ln>
        </p:spPr>
        <p:txBody>
          <a:bodyPr/>
          <a:lstStyle/>
          <a:p>
            <a:pPr algn="ctr" eaLnBrk="1" hangingPunct="1"/>
            <a:r>
              <a:rPr lang="en-US" sz="1400" dirty="0" err="1">
                <a:solidFill>
                  <a:srgbClr val="000000"/>
                </a:solidFill>
                <a:latin typeface="Times New Roman" pitchFamily="18" charset="0"/>
              </a:rPr>
              <a:t>Analiza</a:t>
            </a:r>
            <a:r>
              <a:rPr lang="en-US" sz="1400" dirty="0">
                <a:solidFill>
                  <a:srgbClr val="000000"/>
                </a:solidFill>
                <a:latin typeface="Times New Roman" pitchFamily="18" charset="0"/>
              </a:rPr>
              <a:t> </a:t>
            </a:r>
            <a:r>
              <a:rPr lang="en-US" sz="1400" dirty="0" err="1">
                <a:solidFill>
                  <a:srgbClr val="000000"/>
                </a:solidFill>
                <a:latin typeface="Times New Roman" pitchFamily="18" charset="0"/>
              </a:rPr>
              <a:t>posibilităţilor</a:t>
            </a:r>
            <a:r>
              <a:rPr lang="en-US" sz="1400" dirty="0">
                <a:solidFill>
                  <a:srgbClr val="000000"/>
                </a:solidFill>
                <a:latin typeface="Times New Roman" pitchFamily="18" charset="0"/>
              </a:rPr>
              <a:t> de </a:t>
            </a:r>
            <a:r>
              <a:rPr lang="en-US" sz="1400" dirty="0" err="1">
                <a:solidFill>
                  <a:srgbClr val="000000"/>
                </a:solidFill>
                <a:latin typeface="Times New Roman" pitchFamily="18" charset="0"/>
              </a:rPr>
              <a:t>asigurare</a:t>
            </a:r>
            <a:r>
              <a:rPr lang="en-US" sz="1400" dirty="0">
                <a:solidFill>
                  <a:srgbClr val="000000"/>
                </a:solidFill>
                <a:latin typeface="Times New Roman" pitchFamily="18" charset="0"/>
              </a:rPr>
              <a:t> cu </a:t>
            </a:r>
            <a:r>
              <a:rPr lang="en-US" sz="1400" dirty="0" err="1">
                <a:solidFill>
                  <a:srgbClr val="000000"/>
                </a:solidFill>
                <a:latin typeface="Times New Roman" pitchFamily="18" charset="0"/>
              </a:rPr>
              <a:t>resurse</a:t>
            </a:r>
            <a:r>
              <a:rPr lang="en-US" sz="1400" dirty="0">
                <a:solidFill>
                  <a:srgbClr val="000000"/>
                </a:solidFill>
                <a:latin typeface="Times New Roman" pitchFamily="18" charset="0"/>
              </a:rPr>
              <a:t> </a:t>
            </a:r>
            <a:r>
              <a:rPr lang="en-US" sz="1400" dirty="0" err="1">
                <a:solidFill>
                  <a:srgbClr val="000000"/>
                </a:solidFill>
                <a:latin typeface="Times New Roman" pitchFamily="18" charset="0"/>
              </a:rPr>
              <a:t>umane</a:t>
            </a:r>
            <a:r>
              <a:rPr lang="en-US" sz="1400" dirty="0">
                <a:solidFill>
                  <a:srgbClr val="000000"/>
                </a:solidFill>
                <a:latin typeface="Times New Roman" pitchFamily="18" charset="0"/>
              </a:rPr>
              <a:t> din </a:t>
            </a:r>
            <a:r>
              <a:rPr lang="en-US" sz="1400" dirty="0" err="1">
                <a:solidFill>
                  <a:srgbClr val="000000"/>
                </a:solidFill>
                <a:latin typeface="Times New Roman" pitchFamily="18" charset="0"/>
              </a:rPr>
              <a:t>interiorul</a:t>
            </a:r>
            <a:r>
              <a:rPr lang="en-US" sz="1400" dirty="0">
                <a:solidFill>
                  <a:srgbClr val="000000"/>
                </a:solidFill>
                <a:latin typeface="Times New Roman" pitchFamily="18" charset="0"/>
              </a:rPr>
              <a:t> </a:t>
            </a:r>
            <a:r>
              <a:rPr lang="en-US" sz="1400" dirty="0" err="1">
                <a:solidFill>
                  <a:srgbClr val="000000"/>
                </a:solidFill>
                <a:latin typeface="Times New Roman" pitchFamily="18" charset="0"/>
              </a:rPr>
              <a:t>şi</a:t>
            </a:r>
            <a:r>
              <a:rPr lang="en-US" sz="1400" dirty="0">
                <a:solidFill>
                  <a:srgbClr val="000000"/>
                </a:solidFill>
                <a:latin typeface="Times New Roman" pitchFamily="18" charset="0"/>
              </a:rPr>
              <a:t> din </a:t>
            </a:r>
            <a:r>
              <a:rPr lang="en-US" sz="1400" dirty="0" err="1">
                <a:solidFill>
                  <a:srgbClr val="000000"/>
                </a:solidFill>
                <a:latin typeface="Times New Roman" pitchFamily="18" charset="0"/>
              </a:rPr>
              <a:t>exteriorul</a:t>
            </a:r>
            <a:r>
              <a:rPr lang="en-US" sz="1400" dirty="0">
                <a:solidFill>
                  <a:srgbClr val="000000"/>
                </a:solidFill>
                <a:latin typeface="Times New Roman" pitchFamily="18" charset="0"/>
              </a:rPr>
              <a:t> </a:t>
            </a:r>
            <a:r>
              <a:rPr lang="en-US" sz="1400" dirty="0" err="1">
                <a:solidFill>
                  <a:srgbClr val="000000"/>
                </a:solidFill>
                <a:latin typeface="Times New Roman" pitchFamily="18" charset="0"/>
              </a:rPr>
              <a:t>organizaţiei</a:t>
            </a:r>
            <a:endParaRPr lang="en-US" sz="1400" dirty="0">
              <a:solidFill>
                <a:srgbClr val="000000"/>
              </a:solidFill>
              <a:latin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p:txBody>
          <a:bodyPr/>
          <a:lstStyle/>
          <a:p>
            <a:pPr algn="ctr" eaLnBrk="1" hangingPunct="1"/>
            <a:r>
              <a:rPr lang="en-US" sz="3200" b="1" smtClean="0"/>
              <a:t>RERUTAREA RESURSELOR UMANE</a:t>
            </a:r>
          </a:p>
        </p:txBody>
      </p:sp>
      <p:sp>
        <p:nvSpPr>
          <p:cNvPr id="141315" name="Rectangle 3"/>
          <p:cNvSpPr>
            <a:spLocks noGrp="1" noChangeArrowheads="1"/>
          </p:cNvSpPr>
          <p:nvPr>
            <p:ph type="body" idx="1"/>
          </p:nvPr>
        </p:nvSpPr>
        <p:spPr/>
        <p:txBody>
          <a:bodyPr/>
          <a:lstStyle/>
          <a:p>
            <a:pPr marL="0" indent="365125" algn="just" eaLnBrk="1" hangingPunct="1">
              <a:lnSpc>
                <a:spcPct val="90000"/>
              </a:lnSpc>
              <a:buFont typeface="Wingdings" pitchFamily="2" charset="2"/>
              <a:buNone/>
            </a:pPr>
            <a:endParaRPr lang="en-US" sz="2200" smtClean="0"/>
          </a:p>
          <a:p>
            <a:pPr marL="0" indent="365125" algn="just" eaLnBrk="1" hangingPunct="1">
              <a:lnSpc>
                <a:spcPct val="90000"/>
              </a:lnSpc>
              <a:buFont typeface="Wingdings" pitchFamily="2" charset="2"/>
              <a:buNone/>
            </a:pPr>
            <a:r>
              <a:rPr lang="ro-RO" sz="2200" i="1" smtClean="0">
                <a:solidFill>
                  <a:schemeClr val="accent2"/>
                </a:solidFill>
              </a:rPr>
              <a:t>Recrutarea personalului reprezintă procesul de căutare, de localizare, de identificare şi atragere a candidaţilor potenţiali din care urmează să fie aleşi candidaţi capabili care prezintă caracteristicile profesionale necesare sau care corespund cel mai bine cerinţelor posturilor vacante actuale şi viitoare.</a:t>
            </a:r>
            <a:endParaRPr lang="en-US" sz="2200" smtClean="0">
              <a:solidFill>
                <a:schemeClr val="accent2"/>
              </a:solidFill>
            </a:endParaRPr>
          </a:p>
          <a:p>
            <a:pPr marL="0" indent="365125" algn="just" eaLnBrk="1" hangingPunct="1">
              <a:lnSpc>
                <a:spcPct val="80000"/>
              </a:lnSpc>
              <a:buClr>
                <a:srgbClr val="CC0000"/>
              </a:buClr>
              <a:buFont typeface="Wingdings" pitchFamily="2" charset="2"/>
              <a:buNone/>
            </a:pPr>
            <a:endParaRPr lang="en-US" sz="2600" smtClean="0">
              <a:solidFill>
                <a:srgbClr val="000000"/>
              </a:solidFill>
            </a:endParaRPr>
          </a:p>
          <a:p>
            <a:pPr marL="0" indent="365125" algn="just" eaLnBrk="1" hangingPunct="1">
              <a:lnSpc>
                <a:spcPct val="80000"/>
              </a:lnSpc>
              <a:buClr>
                <a:srgbClr val="CC0000"/>
              </a:buClr>
              <a:buFont typeface="Wingdings" pitchFamily="2" charset="2"/>
              <a:buNone/>
            </a:pPr>
            <a:r>
              <a:rPr lang="ro-RO" sz="2600" smtClean="0">
                <a:solidFill>
                  <a:srgbClr val="000000"/>
                </a:solidFill>
              </a:rPr>
              <a:t>În procesul de recrutare se disting trei faze principale: </a:t>
            </a:r>
            <a:r>
              <a:rPr lang="ro-RO" sz="2600" i="1" smtClean="0">
                <a:solidFill>
                  <a:srgbClr val="000000"/>
                </a:solidFill>
              </a:rPr>
              <a:t>evaluarea postului (analiza), campania de angajări, gestiunea intrărilor</a:t>
            </a:r>
            <a:r>
              <a:rPr lang="ro-RO" sz="2600" smtClean="0">
                <a:solidFill>
                  <a:srgbClr val="000000"/>
                </a:solidFill>
              </a:rPr>
              <a:t>. </a:t>
            </a:r>
            <a:endParaRPr lang="en-US" sz="2600" smtClean="0">
              <a:solidFill>
                <a:srgbClr val="000000"/>
              </a:solidFill>
            </a:endParaRPr>
          </a:p>
          <a:p>
            <a:pPr marL="0" indent="365125" eaLnBrk="1" hangingPunct="1">
              <a:lnSpc>
                <a:spcPct val="90000"/>
              </a:lnSpc>
              <a:buFont typeface="Wingdings" pitchFamily="2" charset="2"/>
              <a:buNone/>
            </a:pPr>
            <a:endParaRPr lang="en-US" sz="2200" smtClean="0">
              <a:solidFill>
                <a:schemeClr val="accent2"/>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900113" y="188913"/>
            <a:ext cx="7772400" cy="792162"/>
          </a:xfrm>
        </p:spPr>
        <p:txBody>
          <a:bodyPr/>
          <a:lstStyle/>
          <a:p>
            <a:r>
              <a:rPr lang="ro-RO" sz="1800" b="1" i="1">
                <a:solidFill>
                  <a:srgbClr val="FFFF13"/>
                </a:solidFill>
              </a:rPr>
              <a:t>TIPURI DE NAVE FLUVIALE CARE RĂSPUND CERINŢELOR TRANSPORTULUI INTERMODAL</a:t>
            </a:r>
          </a:p>
        </p:txBody>
      </p:sp>
      <p:sp>
        <p:nvSpPr>
          <p:cNvPr id="2056" name="Rectangle 8"/>
          <p:cNvSpPr>
            <a:spLocks noChangeArrowheads="1"/>
          </p:cNvSpPr>
          <p:nvPr/>
        </p:nvSpPr>
        <p:spPr bwMode="auto">
          <a:xfrm>
            <a:off x="0" y="-552450"/>
            <a:ext cx="9144000" cy="0"/>
          </a:xfrm>
          <a:prstGeom prst="rect">
            <a:avLst/>
          </a:prstGeom>
          <a:noFill/>
          <a:ln w="9525">
            <a:noFill/>
            <a:miter lim="800000"/>
            <a:headEnd/>
            <a:tailEnd/>
          </a:ln>
          <a:effectLst/>
        </p:spPr>
        <p:txBody>
          <a:bodyPr wrap="none" anchor="ctr">
            <a:spAutoFit/>
          </a:bodyPr>
          <a:lstStyle/>
          <a:p>
            <a:endParaRPr lang="en-US"/>
          </a:p>
        </p:txBody>
      </p:sp>
      <p:pic>
        <p:nvPicPr>
          <p:cNvPr id="2055" name="Picture 7" descr="portcontainere fluviale in ANTWERP"/>
          <p:cNvPicPr>
            <a:picLocks noChangeAspect="1" noChangeArrowheads="1"/>
          </p:cNvPicPr>
          <p:nvPr/>
        </p:nvPicPr>
        <p:blipFill>
          <a:blip r:embed="rId3" cstate="print">
            <a:lum bright="-6000" contrast="36000"/>
          </a:blip>
          <a:srcRect/>
          <a:stretch>
            <a:fillRect/>
          </a:stretch>
        </p:blipFill>
        <p:spPr bwMode="auto">
          <a:xfrm>
            <a:off x="1403350" y="1916113"/>
            <a:ext cx="6192838" cy="3635375"/>
          </a:xfrm>
          <a:prstGeom prst="rect">
            <a:avLst/>
          </a:prstGeom>
          <a:noFill/>
        </p:spPr>
      </p:pic>
      <p:sp>
        <p:nvSpPr>
          <p:cNvPr id="2057" name="Rectangle 9"/>
          <p:cNvSpPr>
            <a:spLocks noChangeArrowheads="1"/>
          </p:cNvSpPr>
          <p:nvPr/>
        </p:nvSpPr>
        <p:spPr bwMode="auto">
          <a:xfrm>
            <a:off x="0" y="1866900"/>
            <a:ext cx="1173163" cy="228600"/>
          </a:xfrm>
          <a:prstGeom prst="rect">
            <a:avLst/>
          </a:prstGeom>
          <a:noFill/>
          <a:ln w="9525">
            <a:noFill/>
            <a:miter lim="800000"/>
            <a:headEnd/>
            <a:tailEnd/>
          </a:ln>
          <a:effectLst/>
        </p:spPr>
        <p:txBody>
          <a:bodyPr wrap="none" anchor="ctr">
            <a:spAutoFit/>
          </a:bodyPr>
          <a:lstStyle/>
          <a:p>
            <a:pPr algn="l"/>
            <a:r>
              <a:rPr lang="ro-RO" sz="900">
                <a:latin typeface="Arial" charset="0"/>
                <a:cs typeface="Times New Roman" pitchFamily="18" charset="0"/>
              </a:rPr>
              <a:t>                 </a:t>
            </a:r>
            <a:endParaRPr lang="ro-RO" sz="1800">
              <a:latin typeface="Arial" charset="0"/>
            </a:endParaRPr>
          </a:p>
        </p:txBody>
      </p:sp>
      <p:pic>
        <p:nvPicPr>
          <p:cNvPr id="2054" name="Picture 6" descr="han kardam si sandero-modif"/>
          <p:cNvPicPr>
            <a:picLocks noChangeAspect="1" noChangeArrowheads="1"/>
          </p:cNvPicPr>
          <p:nvPr/>
        </p:nvPicPr>
        <p:blipFill>
          <a:blip r:embed="rId4" cstate="print">
            <a:lum contrast="24000"/>
          </a:blip>
          <a:srcRect/>
          <a:stretch>
            <a:fillRect/>
          </a:stretch>
        </p:blipFill>
        <p:spPr bwMode="auto">
          <a:xfrm>
            <a:off x="5470525" y="4410075"/>
            <a:ext cx="3673475" cy="2447925"/>
          </a:xfrm>
          <a:prstGeom prst="rect">
            <a:avLst/>
          </a:prstGeom>
          <a:noFill/>
        </p:spPr>
      </p:pic>
      <p:sp>
        <p:nvSpPr>
          <p:cNvPr id="2058" name="Rectangle 10"/>
          <p:cNvSpPr>
            <a:spLocks noChangeArrowheads="1"/>
          </p:cNvSpPr>
          <p:nvPr/>
        </p:nvSpPr>
        <p:spPr bwMode="auto">
          <a:xfrm>
            <a:off x="-180975" y="5013325"/>
            <a:ext cx="9144000" cy="0"/>
          </a:xfrm>
          <a:prstGeom prst="rect">
            <a:avLst/>
          </a:prstGeom>
          <a:noFill/>
          <a:ln w="9525">
            <a:noFill/>
            <a:miter lim="800000"/>
            <a:headEnd/>
            <a:tailEnd/>
          </a:ln>
          <a:effectLst/>
        </p:spPr>
        <p:txBody>
          <a:bodyPr wrap="none" anchor="ctr">
            <a:spAutoFit/>
          </a:bodyPr>
          <a:lstStyle/>
          <a:p>
            <a:endParaRPr lang="en-US"/>
          </a:p>
        </p:txBody>
      </p:sp>
      <p:pic>
        <p:nvPicPr>
          <p:cNvPr id="2053" name="Picture 5" descr="3930226559_b9b9b8866e_b"/>
          <p:cNvPicPr>
            <a:picLocks noChangeAspect="1" noChangeArrowheads="1"/>
          </p:cNvPicPr>
          <p:nvPr/>
        </p:nvPicPr>
        <p:blipFill>
          <a:blip r:embed="rId5" cstate="print">
            <a:lum bright="-6000" contrast="12000"/>
          </a:blip>
          <a:srcRect/>
          <a:stretch>
            <a:fillRect/>
          </a:stretch>
        </p:blipFill>
        <p:spPr bwMode="auto">
          <a:xfrm>
            <a:off x="0" y="908050"/>
            <a:ext cx="3203575" cy="2428875"/>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53"/>
                                        </p:tgtEl>
                                        <p:attrNameLst>
                                          <p:attrName>style.visibility</p:attrName>
                                        </p:attrNameLst>
                                      </p:cBhvr>
                                      <p:to>
                                        <p:strVal val="visible"/>
                                      </p:to>
                                    </p:set>
                                    <p:animEffect transition="in" filter="fade">
                                      <p:cBhvr>
                                        <p:cTn id="7" dur="1000"/>
                                        <p:tgtEl>
                                          <p:spTgt spid="2053"/>
                                        </p:tgtEl>
                                      </p:cBhvr>
                                    </p:animEffect>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2055"/>
                                        </p:tgtEl>
                                        <p:attrNameLst>
                                          <p:attrName>style.visibility</p:attrName>
                                        </p:attrNameLst>
                                      </p:cBhvr>
                                      <p:to>
                                        <p:strVal val="visible"/>
                                      </p:to>
                                    </p:set>
                                    <p:animEffect transition="in" filter="fade">
                                      <p:cBhvr>
                                        <p:cTn id="11" dur="1000"/>
                                        <p:tgtEl>
                                          <p:spTgt spid="2055"/>
                                        </p:tgtEl>
                                      </p:cBhvr>
                                    </p:animEffect>
                                  </p:childTnLst>
                                </p:cTn>
                              </p:par>
                            </p:childTnLst>
                          </p:cTn>
                        </p:par>
                        <p:par>
                          <p:cTn id="12" fill="hold">
                            <p:stCondLst>
                              <p:cond delay="2500"/>
                            </p:stCondLst>
                            <p:childTnLst>
                              <p:par>
                                <p:cTn id="13" presetID="10" presetClass="entr" presetSubtype="0" fill="hold" nodeType="afterEffect">
                                  <p:stCondLst>
                                    <p:cond delay="500"/>
                                  </p:stCondLst>
                                  <p:childTnLst>
                                    <p:set>
                                      <p:cBhvr>
                                        <p:cTn id="14" dur="1" fill="hold">
                                          <p:stCondLst>
                                            <p:cond delay="0"/>
                                          </p:stCondLst>
                                        </p:cTn>
                                        <p:tgtEl>
                                          <p:spTgt spid="2054"/>
                                        </p:tgtEl>
                                        <p:attrNameLst>
                                          <p:attrName>style.visibility</p:attrName>
                                        </p:attrNameLst>
                                      </p:cBhvr>
                                      <p:to>
                                        <p:strVal val="visible"/>
                                      </p:to>
                                    </p:set>
                                    <p:animEffect transition="in" filter="fade">
                                      <p:cBhvr>
                                        <p:cTn id="15" dur="10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323528" y="620688"/>
            <a:ext cx="7777162" cy="5327650"/>
            <a:chOff x="2304" y="1440"/>
            <a:chExt cx="9216" cy="8064"/>
          </a:xfrm>
        </p:grpSpPr>
        <p:grpSp>
          <p:nvGrpSpPr>
            <p:cNvPr id="3" name="Group 3"/>
            <p:cNvGrpSpPr>
              <a:grpSpLocks/>
            </p:cNvGrpSpPr>
            <p:nvPr/>
          </p:nvGrpSpPr>
          <p:grpSpPr bwMode="auto">
            <a:xfrm>
              <a:off x="2304" y="1440"/>
              <a:ext cx="9216" cy="8064"/>
              <a:chOff x="2304" y="1440"/>
              <a:chExt cx="9216" cy="8064"/>
            </a:xfrm>
          </p:grpSpPr>
          <p:sp>
            <p:nvSpPr>
              <p:cNvPr id="142349" name="Text Box 4"/>
              <p:cNvSpPr txBox="1">
                <a:spLocks noChangeArrowheads="1"/>
              </p:cNvSpPr>
              <p:nvPr/>
            </p:nvSpPr>
            <p:spPr bwMode="auto">
              <a:xfrm>
                <a:off x="10009" y="4862"/>
                <a:ext cx="1209" cy="1497"/>
              </a:xfrm>
              <a:prstGeom prst="rect">
                <a:avLst/>
              </a:prstGeom>
              <a:solidFill>
                <a:srgbClr val="FFFFFF"/>
              </a:solidFill>
              <a:ln w="9525">
                <a:solidFill>
                  <a:srgbClr val="FFFFFF"/>
                </a:solidFill>
                <a:miter lim="800000"/>
                <a:headEnd/>
                <a:tailEnd/>
              </a:ln>
            </p:spPr>
            <p:txBody>
              <a:bodyPr/>
              <a:lstStyle/>
              <a:p>
                <a:pPr eaLnBrk="1" hangingPunct="1"/>
                <a:r>
                  <a:rPr lang="en-US" sz="1400" b="1">
                    <a:solidFill>
                      <a:srgbClr val="000000"/>
                    </a:solidFill>
                    <a:latin typeface="Times New Roman" pitchFamily="18" charset="0"/>
                  </a:rPr>
                  <a:t>Repetare dacă este cazul</a:t>
                </a:r>
              </a:p>
            </p:txBody>
          </p:sp>
          <p:sp>
            <p:nvSpPr>
              <p:cNvPr id="142350" name="Text Box 5"/>
              <p:cNvSpPr txBox="1">
                <a:spLocks noChangeArrowheads="1"/>
              </p:cNvSpPr>
              <p:nvPr/>
            </p:nvSpPr>
            <p:spPr bwMode="auto">
              <a:xfrm>
                <a:off x="10009" y="2723"/>
                <a:ext cx="1511" cy="1069"/>
              </a:xfrm>
              <a:prstGeom prst="rect">
                <a:avLst/>
              </a:prstGeom>
              <a:solidFill>
                <a:srgbClr val="FFFFFF"/>
              </a:solidFill>
              <a:ln w="9525">
                <a:solidFill>
                  <a:srgbClr val="FFFFFF"/>
                </a:solidFill>
                <a:miter lim="800000"/>
                <a:headEnd/>
                <a:tailEnd/>
              </a:ln>
            </p:spPr>
            <p:txBody>
              <a:bodyPr/>
              <a:lstStyle/>
              <a:p>
                <a:pPr eaLnBrk="1" hangingPunct="1"/>
                <a:r>
                  <a:rPr lang="en-US" sz="1400" b="1">
                    <a:solidFill>
                      <a:srgbClr val="000000"/>
                    </a:solidFill>
                    <a:latin typeface="Times New Roman" pitchFamily="18" charset="0"/>
                  </a:rPr>
                  <a:t>Gestiunea carierelor</a:t>
                </a:r>
              </a:p>
            </p:txBody>
          </p:sp>
          <p:sp>
            <p:nvSpPr>
              <p:cNvPr id="142351" name="Text Box 6"/>
              <p:cNvSpPr txBox="1">
                <a:spLocks noChangeArrowheads="1"/>
              </p:cNvSpPr>
              <p:nvPr/>
            </p:nvSpPr>
            <p:spPr bwMode="auto">
              <a:xfrm>
                <a:off x="10009" y="1868"/>
                <a:ext cx="1360" cy="855"/>
              </a:xfrm>
              <a:prstGeom prst="rect">
                <a:avLst/>
              </a:prstGeom>
              <a:solidFill>
                <a:srgbClr val="FFFFFF"/>
              </a:solidFill>
              <a:ln w="9525">
                <a:solidFill>
                  <a:srgbClr val="FFFFFF"/>
                </a:solidFill>
                <a:miter lim="800000"/>
                <a:headEnd/>
                <a:tailEnd/>
              </a:ln>
            </p:spPr>
            <p:txBody>
              <a:bodyPr/>
              <a:lstStyle/>
              <a:p>
                <a:pPr eaLnBrk="1" hangingPunct="1"/>
                <a:r>
                  <a:rPr lang="en-US" sz="1400" b="1">
                    <a:solidFill>
                      <a:srgbClr val="000000"/>
                    </a:solidFill>
                    <a:latin typeface="Times New Roman" pitchFamily="18" charset="0"/>
                  </a:rPr>
                  <a:t>Bază pentru apreciere</a:t>
                </a:r>
              </a:p>
            </p:txBody>
          </p:sp>
          <p:sp>
            <p:nvSpPr>
              <p:cNvPr id="142352" name="Text Box 7"/>
              <p:cNvSpPr txBox="1">
                <a:spLocks noChangeArrowheads="1"/>
              </p:cNvSpPr>
              <p:nvPr/>
            </p:nvSpPr>
            <p:spPr bwMode="auto">
              <a:xfrm>
                <a:off x="6988" y="1440"/>
                <a:ext cx="1510" cy="642"/>
              </a:xfrm>
              <a:prstGeom prst="rect">
                <a:avLst/>
              </a:prstGeom>
              <a:solidFill>
                <a:srgbClr val="FFFFFF"/>
              </a:solidFill>
              <a:ln w="9525">
                <a:solidFill>
                  <a:srgbClr val="FFFFFF"/>
                </a:solidFill>
                <a:miter lim="800000"/>
                <a:headEnd/>
                <a:tailEnd/>
              </a:ln>
            </p:spPr>
            <p:txBody>
              <a:bodyPr/>
              <a:lstStyle/>
              <a:p>
                <a:pPr eaLnBrk="1" hangingPunct="1"/>
                <a:r>
                  <a:rPr lang="en-US" sz="1400" b="1">
                    <a:solidFill>
                      <a:srgbClr val="000000"/>
                    </a:solidFill>
                    <a:latin typeface="Times New Roman" pitchFamily="18" charset="0"/>
                  </a:rPr>
                  <a:t>Etape</a:t>
                </a:r>
                <a:endParaRPr lang="en-US">
                  <a:solidFill>
                    <a:srgbClr val="000000"/>
                  </a:solidFill>
                  <a:latin typeface="Times New Roman" pitchFamily="18" charset="0"/>
                </a:endParaRPr>
              </a:p>
            </p:txBody>
          </p:sp>
          <p:sp>
            <p:nvSpPr>
              <p:cNvPr id="142353" name="Text Box 8"/>
              <p:cNvSpPr txBox="1">
                <a:spLocks noChangeArrowheads="1"/>
              </p:cNvSpPr>
              <p:nvPr/>
            </p:nvSpPr>
            <p:spPr bwMode="auto">
              <a:xfrm>
                <a:off x="2908" y="1868"/>
                <a:ext cx="1511" cy="641"/>
              </a:xfrm>
              <a:prstGeom prst="rect">
                <a:avLst/>
              </a:prstGeom>
              <a:solidFill>
                <a:srgbClr val="FFFFFF"/>
              </a:solidFill>
              <a:ln w="9525">
                <a:solidFill>
                  <a:srgbClr val="FFFFFF"/>
                </a:solidFill>
                <a:miter lim="800000"/>
                <a:headEnd/>
                <a:tailEnd/>
              </a:ln>
            </p:spPr>
            <p:txBody>
              <a:bodyPr/>
              <a:lstStyle/>
              <a:p>
                <a:pPr eaLnBrk="1" hangingPunct="1"/>
                <a:r>
                  <a:rPr lang="en-US" sz="1400" b="1">
                    <a:solidFill>
                      <a:srgbClr val="000000"/>
                    </a:solidFill>
                    <a:latin typeface="Times New Roman" pitchFamily="18" charset="0"/>
                  </a:rPr>
                  <a:t>Faze</a:t>
                </a:r>
                <a:endParaRPr lang="en-US" b="1">
                  <a:solidFill>
                    <a:srgbClr val="000000"/>
                  </a:solidFill>
                  <a:latin typeface="Times New Roman" pitchFamily="18" charset="0"/>
                </a:endParaRPr>
              </a:p>
            </p:txBody>
          </p:sp>
          <p:sp>
            <p:nvSpPr>
              <p:cNvPr id="142354" name="Rectangle 9"/>
              <p:cNvSpPr>
                <a:spLocks noChangeArrowheads="1"/>
              </p:cNvSpPr>
              <p:nvPr/>
            </p:nvSpPr>
            <p:spPr bwMode="auto">
              <a:xfrm>
                <a:off x="5628" y="2019"/>
                <a:ext cx="3928" cy="642"/>
              </a:xfrm>
              <a:prstGeom prst="rect">
                <a:avLst/>
              </a:prstGeom>
              <a:solidFill>
                <a:srgbClr val="FFFFFF"/>
              </a:solidFill>
              <a:ln w="9525">
                <a:solidFill>
                  <a:srgbClr val="000000"/>
                </a:solidFill>
                <a:miter lim="800000"/>
                <a:headEnd/>
                <a:tailEnd/>
              </a:ln>
            </p:spPr>
            <p:txBody>
              <a:bodyPr/>
              <a:lstStyle/>
              <a:p>
                <a:pPr algn="ctr" eaLnBrk="1" hangingPunct="1"/>
                <a:r>
                  <a:rPr lang="en-US" sz="1400" b="1">
                    <a:solidFill>
                      <a:srgbClr val="000000"/>
                    </a:solidFill>
                    <a:latin typeface="Times New Roman" pitchFamily="18" charset="0"/>
                  </a:rPr>
                  <a:t>Definirea postului</a:t>
                </a:r>
              </a:p>
            </p:txBody>
          </p:sp>
          <p:sp>
            <p:nvSpPr>
              <p:cNvPr id="142355" name="Rectangle 10"/>
              <p:cNvSpPr>
                <a:spLocks noChangeArrowheads="1"/>
              </p:cNvSpPr>
              <p:nvPr/>
            </p:nvSpPr>
            <p:spPr bwMode="auto">
              <a:xfrm>
                <a:off x="5628" y="2875"/>
                <a:ext cx="3928" cy="641"/>
              </a:xfrm>
              <a:prstGeom prst="rect">
                <a:avLst/>
              </a:prstGeom>
              <a:solidFill>
                <a:srgbClr val="FFFFFF"/>
              </a:solidFill>
              <a:ln w="9525">
                <a:solidFill>
                  <a:srgbClr val="000000"/>
                </a:solidFill>
                <a:miter lim="800000"/>
                <a:headEnd/>
                <a:tailEnd/>
              </a:ln>
            </p:spPr>
            <p:txBody>
              <a:bodyPr/>
              <a:lstStyle/>
              <a:p>
                <a:pPr algn="ctr" eaLnBrk="1" hangingPunct="1"/>
                <a:r>
                  <a:rPr lang="en-US" sz="1400" b="1">
                    <a:solidFill>
                      <a:srgbClr val="000000"/>
                    </a:solidFill>
                    <a:latin typeface="Times New Roman" pitchFamily="18" charset="0"/>
                  </a:rPr>
                  <a:t>Definirea profilului</a:t>
                </a:r>
                <a:r>
                  <a:rPr lang="ro-RO" sz="1400" b="1">
                    <a:solidFill>
                      <a:srgbClr val="000000"/>
                    </a:solidFill>
                    <a:latin typeface="Times New Roman" pitchFamily="18" charset="0"/>
                  </a:rPr>
                  <a:t> candidatului</a:t>
                </a:r>
                <a:endParaRPr lang="en-US" sz="1400" b="1">
                  <a:solidFill>
                    <a:srgbClr val="000000"/>
                  </a:solidFill>
                  <a:latin typeface="Times New Roman" pitchFamily="18" charset="0"/>
                </a:endParaRPr>
              </a:p>
            </p:txBody>
          </p:sp>
          <p:sp>
            <p:nvSpPr>
              <p:cNvPr id="142356" name="Rectangle 11"/>
              <p:cNvSpPr>
                <a:spLocks noChangeArrowheads="1"/>
              </p:cNvSpPr>
              <p:nvPr/>
            </p:nvSpPr>
            <p:spPr bwMode="auto">
              <a:xfrm>
                <a:off x="5628" y="3730"/>
                <a:ext cx="3928" cy="642"/>
              </a:xfrm>
              <a:prstGeom prst="rect">
                <a:avLst/>
              </a:prstGeom>
              <a:solidFill>
                <a:srgbClr val="FFFFFF"/>
              </a:solidFill>
              <a:ln w="9525">
                <a:solidFill>
                  <a:srgbClr val="000000"/>
                </a:solidFill>
                <a:miter lim="800000"/>
                <a:headEnd/>
                <a:tailEnd/>
              </a:ln>
            </p:spPr>
            <p:txBody>
              <a:bodyPr/>
              <a:lstStyle/>
              <a:p>
                <a:pPr algn="ctr" eaLnBrk="1" hangingPunct="1"/>
                <a:r>
                  <a:rPr lang="en-US" sz="1400" b="1">
                    <a:solidFill>
                      <a:srgbClr val="000000"/>
                    </a:solidFill>
                    <a:latin typeface="Times New Roman" pitchFamily="18" charset="0"/>
                  </a:rPr>
                  <a:t>Identificarea surselor de recrutare</a:t>
                </a:r>
              </a:p>
            </p:txBody>
          </p:sp>
          <p:sp>
            <p:nvSpPr>
              <p:cNvPr id="142357" name="Rectangle 12"/>
              <p:cNvSpPr>
                <a:spLocks noChangeArrowheads="1"/>
              </p:cNvSpPr>
              <p:nvPr/>
            </p:nvSpPr>
            <p:spPr bwMode="auto">
              <a:xfrm>
                <a:off x="5628" y="4585"/>
                <a:ext cx="3928" cy="642"/>
              </a:xfrm>
              <a:prstGeom prst="rect">
                <a:avLst/>
              </a:prstGeom>
              <a:solidFill>
                <a:srgbClr val="FFFFFF"/>
              </a:solidFill>
              <a:ln w="9525">
                <a:solidFill>
                  <a:srgbClr val="000000"/>
                </a:solidFill>
                <a:miter lim="800000"/>
                <a:headEnd/>
                <a:tailEnd/>
              </a:ln>
            </p:spPr>
            <p:txBody>
              <a:bodyPr/>
              <a:lstStyle/>
              <a:p>
                <a:pPr algn="ctr" eaLnBrk="1" hangingPunct="1"/>
                <a:r>
                  <a:rPr lang="en-US" sz="1400" b="1">
                    <a:solidFill>
                      <a:srgbClr val="000000"/>
                    </a:solidFill>
                    <a:latin typeface="Times New Roman" pitchFamily="18" charset="0"/>
                  </a:rPr>
                  <a:t>Folosirea mijloacelor de recrutare</a:t>
                </a:r>
              </a:p>
            </p:txBody>
          </p:sp>
          <p:sp>
            <p:nvSpPr>
              <p:cNvPr id="142358" name="Rectangle 13"/>
              <p:cNvSpPr>
                <a:spLocks noChangeArrowheads="1"/>
              </p:cNvSpPr>
              <p:nvPr/>
            </p:nvSpPr>
            <p:spPr bwMode="auto">
              <a:xfrm>
                <a:off x="5628" y="5441"/>
                <a:ext cx="3928" cy="641"/>
              </a:xfrm>
              <a:prstGeom prst="rect">
                <a:avLst/>
              </a:prstGeom>
              <a:solidFill>
                <a:srgbClr val="FFFFFF"/>
              </a:solidFill>
              <a:ln w="9525">
                <a:solidFill>
                  <a:srgbClr val="000000"/>
                </a:solidFill>
                <a:miter lim="800000"/>
                <a:headEnd/>
                <a:tailEnd/>
              </a:ln>
            </p:spPr>
            <p:txBody>
              <a:bodyPr/>
              <a:lstStyle/>
              <a:p>
                <a:pPr algn="ctr" eaLnBrk="1" hangingPunct="1"/>
                <a:r>
                  <a:rPr lang="en-US" sz="1400" b="1">
                    <a:solidFill>
                      <a:srgbClr val="000000"/>
                    </a:solidFill>
                    <a:latin typeface="Times New Roman" pitchFamily="18" charset="0"/>
                  </a:rPr>
                  <a:t>Campania de anunţuri</a:t>
                </a:r>
              </a:p>
            </p:txBody>
          </p:sp>
          <p:sp>
            <p:nvSpPr>
              <p:cNvPr id="142359" name="Rectangle 14"/>
              <p:cNvSpPr>
                <a:spLocks noChangeArrowheads="1"/>
              </p:cNvSpPr>
              <p:nvPr/>
            </p:nvSpPr>
            <p:spPr bwMode="auto">
              <a:xfrm>
                <a:off x="5628" y="6296"/>
                <a:ext cx="3928" cy="642"/>
              </a:xfrm>
              <a:prstGeom prst="rect">
                <a:avLst/>
              </a:prstGeom>
              <a:solidFill>
                <a:srgbClr val="FFFFFF"/>
              </a:solidFill>
              <a:ln w="9525">
                <a:solidFill>
                  <a:srgbClr val="000000"/>
                </a:solidFill>
                <a:miter lim="800000"/>
                <a:headEnd/>
                <a:tailEnd/>
              </a:ln>
            </p:spPr>
            <p:txBody>
              <a:bodyPr/>
              <a:lstStyle/>
              <a:p>
                <a:pPr algn="ctr" eaLnBrk="1" hangingPunct="1"/>
                <a:r>
                  <a:rPr lang="en-US" sz="1400" b="1">
                    <a:solidFill>
                      <a:srgbClr val="000000"/>
                    </a:solidFill>
                    <a:latin typeface="Times New Roman" pitchFamily="18" charset="0"/>
                  </a:rPr>
                  <a:t>Selecţia candidaţilor</a:t>
                </a:r>
              </a:p>
            </p:txBody>
          </p:sp>
          <p:sp>
            <p:nvSpPr>
              <p:cNvPr id="142360" name="Rectangle 15"/>
              <p:cNvSpPr>
                <a:spLocks noChangeArrowheads="1"/>
              </p:cNvSpPr>
              <p:nvPr/>
            </p:nvSpPr>
            <p:spPr bwMode="auto">
              <a:xfrm>
                <a:off x="5628" y="7152"/>
                <a:ext cx="3928" cy="641"/>
              </a:xfrm>
              <a:prstGeom prst="rect">
                <a:avLst/>
              </a:prstGeom>
              <a:solidFill>
                <a:srgbClr val="FFFFFF"/>
              </a:solidFill>
              <a:ln w="9525">
                <a:solidFill>
                  <a:srgbClr val="000000"/>
                </a:solidFill>
                <a:miter lim="800000"/>
                <a:headEnd/>
                <a:tailEnd/>
              </a:ln>
            </p:spPr>
            <p:txBody>
              <a:bodyPr/>
              <a:lstStyle/>
              <a:p>
                <a:pPr algn="ctr" eaLnBrk="1" hangingPunct="1"/>
                <a:r>
                  <a:rPr lang="en-US" sz="1400" b="1">
                    <a:solidFill>
                      <a:srgbClr val="000000"/>
                    </a:solidFill>
                    <a:latin typeface="Times New Roman" pitchFamily="18" charset="0"/>
                  </a:rPr>
                  <a:t>Alegerea</a:t>
                </a:r>
              </a:p>
            </p:txBody>
          </p:sp>
          <p:sp>
            <p:nvSpPr>
              <p:cNvPr id="142361" name="Rectangle 16"/>
              <p:cNvSpPr>
                <a:spLocks noChangeArrowheads="1"/>
              </p:cNvSpPr>
              <p:nvPr/>
            </p:nvSpPr>
            <p:spPr bwMode="auto">
              <a:xfrm>
                <a:off x="5628" y="8007"/>
                <a:ext cx="3928" cy="642"/>
              </a:xfrm>
              <a:prstGeom prst="rect">
                <a:avLst/>
              </a:prstGeom>
              <a:solidFill>
                <a:srgbClr val="FFFFFF"/>
              </a:solidFill>
              <a:ln w="9525">
                <a:solidFill>
                  <a:srgbClr val="000000"/>
                </a:solidFill>
                <a:miter lim="800000"/>
                <a:headEnd/>
                <a:tailEnd/>
              </a:ln>
            </p:spPr>
            <p:txBody>
              <a:bodyPr/>
              <a:lstStyle/>
              <a:p>
                <a:pPr algn="ctr" eaLnBrk="1" hangingPunct="1"/>
                <a:r>
                  <a:rPr lang="en-US" sz="1400" b="1">
                    <a:solidFill>
                      <a:srgbClr val="000000"/>
                    </a:solidFill>
                    <a:latin typeface="Times New Roman" pitchFamily="18" charset="0"/>
                  </a:rPr>
                  <a:t>Angajarea</a:t>
                </a:r>
              </a:p>
            </p:txBody>
          </p:sp>
          <p:sp>
            <p:nvSpPr>
              <p:cNvPr id="142362" name="Rectangle 17"/>
              <p:cNvSpPr>
                <a:spLocks noChangeArrowheads="1"/>
              </p:cNvSpPr>
              <p:nvPr/>
            </p:nvSpPr>
            <p:spPr bwMode="auto">
              <a:xfrm>
                <a:off x="5628" y="8862"/>
                <a:ext cx="3928" cy="642"/>
              </a:xfrm>
              <a:prstGeom prst="rect">
                <a:avLst/>
              </a:prstGeom>
              <a:solidFill>
                <a:srgbClr val="FFFFFF"/>
              </a:solidFill>
              <a:ln w="9525">
                <a:solidFill>
                  <a:srgbClr val="000000"/>
                </a:solidFill>
                <a:miter lim="800000"/>
                <a:headEnd/>
                <a:tailEnd/>
              </a:ln>
            </p:spPr>
            <p:txBody>
              <a:bodyPr/>
              <a:lstStyle/>
              <a:p>
                <a:pPr algn="ctr" eaLnBrk="1" hangingPunct="1"/>
                <a:r>
                  <a:rPr lang="en-US" sz="1400" b="1">
                    <a:solidFill>
                      <a:srgbClr val="000000"/>
                    </a:solidFill>
                    <a:latin typeface="Times New Roman" pitchFamily="18" charset="0"/>
                  </a:rPr>
                  <a:t>Integrarea</a:t>
                </a:r>
              </a:p>
            </p:txBody>
          </p:sp>
          <p:sp>
            <p:nvSpPr>
              <p:cNvPr id="142363" name="Rectangle 18"/>
              <p:cNvSpPr>
                <a:spLocks noChangeArrowheads="1"/>
              </p:cNvSpPr>
              <p:nvPr/>
            </p:nvSpPr>
            <p:spPr bwMode="auto">
              <a:xfrm>
                <a:off x="2304" y="2447"/>
                <a:ext cx="2871" cy="641"/>
              </a:xfrm>
              <a:prstGeom prst="rect">
                <a:avLst/>
              </a:prstGeom>
              <a:solidFill>
                <a:srgbClr val="FFFFFF"/>
              </a:solidFill>
              <a:ln w="9525">
                <a:solidFill>
                  <a:srgbClr val="000000"/>
                </a:solidFill>
                <a:prstDash val="sysDot"/>
                <a:miter lim="800000"/>
                <a:headEnd/>
                <a:tailEnd/>
              </a:ln>
            </p:spPr>
            <p:txBody>
              <a:bodyPr/>
              <a:lstStyle/>
              <a:p>
                <a:pPr algn="ctr" eaLnBrk="1" hangingPunct="1"/>
                <a:r>
                  <a:rPr lang="en-US" sz="1400" b="1" i="1">
                    <a:solidFill>
                      <a:srgbClr val="000000"/>
                    </a:solidFill>
                    <a:latin typeface="Times New Roman" pitchFamily="18" charset="0"/>
                  </a:rPr>
                  <a:t>I.Evaluarea postului</a:t>
                </a:r>
              </a:p>
            </p:txBody>
          </p:sp>
          <p:sp>
            <p:nvSpPr>
              <p:cNvPr id="142364" name="Rectangle 19"/>
              <p:cNvSpPr>
                <a:spLocks noChangeArrowheads="1"/>
              </p:cNvSpPr>
              <p:nvPr/>
            </p:nvSpPr>
            <p:spPr bwMode="auto">
              <a:xfrm>
                <a:off x="2304" y="5227"/>
                <a:ext cx="2871" cy="642"/>
              </a:xfrm>
              <a:prstGeom prst="rect">
                <a:avLst/>
              </a:prstGeom>
              <a:solidFill>
                <a:srgbClr val="FFFFFF"/>
              </a:solidFill>
              <a:ln w="9525">
                <a:solidFill>
                  <a:srgbClr val="000000"/>
                </a:solidFill>
                <a:prstDash val="sysDot"/>
                <a:miter lim="800000"/>
                <a:headEnd/>
                <a:tailEnd/>
              </a:ln>
            </p:spPr>
            <p:txBody>
              <a:bodyPr/>
              <a:lstStyle/>
              <a:p>
                <a:pPr eaLnBrk="1" hangingPunct="1"/>
                <a:r>
                  <a:rPr lang="en-US" sz="1400" b="1" i="1">
                    <a:solidFill>
                      <a:srgbClr val="000000"/>
                    </a:solidFill>
                    <a:latin typeface="Times New Roman" pitchFamily="18" charset="0"/>
                  </a:rPr>
                  <a:t>II.Campania de angajări</a:t>
                </a:r>
              </a:p>
            </p:txBody>
          </p:sp>
          <p:sp>
            <p:nvSpPr>
              <p:cNvPr id="142365" name="Rectangle 20"/>
              <p:cNvSpPr>
                <a:spLocks noChangeArrowheads="1"/>
              </p:cNvSpPr>
              <p:nvPr/>
            </p:nvSpPr>
            <p:spPr bwMode="auto">
              <a:xfrm>
                <a:off x="2304" y="8435"/>
                <a:ext cx="2871" cy="641"/>
              </a:xfrm>
              <a:prstGeom prst="rect">
                <a:avLst/>
              </a:prstGeom>
              <a:solidFill>
                <a:srgbClr val="FFFFFF"/>
              </a:solidFill>
              <a:ln w="9525">
                <a:solidFill>
                  <a:srgbClr val="000000"/>
                </a:solidFill>
                <a:prstDash val="sysDot"/>
                <a:miter lim="800000"/>
                <a:headEnd/>
                <a:tailEnd/>
              </a:ln>
            </p:spPr>
            <p:txBody>
              <a:bodyPr/>
              <a:lstStyle/>
              <a:p>
                <a:pPr algn="ctr" eaLnBrk="1" hangingPunct="1"/>
                <a:r>
                  <a:rPr lang="en-US" sz="1400" b="1" i="1">
                    <a:solidFill>
                      <a:srgbClr val="000000"/>
                    </a:solidFill>
                    <a:latin typeface="Times New Roman" pitchFamily="18" charset="0"/>
                  </a:rPr>
                  <a:t>III.Gestiunea intrărilor</a:t>
                </a:r>
              </a:p>
            </p:txBody>
          </p:sp>
          <p:sp>
            <p:nvSpPr>
              <p:cNvPr id="142366" name="Line 21"/>
              <p:cNvSpPr>
                <a:spLocks noChangeShapeType="1"/>
              </p:cNvSpPr>
              <p:nvPr/>
            </p:nvSpPr>
            <p:spPr bwMode="auto">
              <a:xfrm flipV="1">
                <a:off x="5175" y="2447"/>
                <a:ext cx="453" cy="214"/>
              </a:xfrm>
              <a:prstGeom prst="line">
                <a:avLst/>
              </a:prstGeom>
              <a:noFill/>
              <a:ln w="9525">
                <a:solidFill>
                  <a:srgbClr val="000000"/>
                </a:solidFill>
                <a:round/>
                <a:headEnd/>
                <a:tailEnd/>
              </a:ln>
            </p:spPr>
            <p:txBody>
              <a:bodyPr/>
              <a:lstStyle/>
              <a:p>
                <a:endParaRPr lang="en-US"/>
              </a:p>
            </p:txBody>
          </p:sp>
          <p:sp>
            <p:nvSpPr>
              <p:cNvPr id="142367" name="Line 22"/>
              <p:cNvSpPr>
                <a:spLocks noChangeShapeType="1"/>
              </p:cNvSpPr>
              <p:nvPr/>
            </p:nvSpPr>
            <p:spPr bwMode="auto">
              <a:xfrm>
                <a:off x="5175" y="2875"/>
                <a:ext cx="453" cy="427"/>
              </a:xfrm>
              <a:prstGeom prst="line">
                <a:avLst/>
              </a:prstGeom>
              <a:noFill/>
              <a:ln w="9525">
                <a:solidFill>
                  <a:srgbClr val="000000"/>
                </a:solidFill>
                <a:round/>
                <a:headEnd/>
                <a:tailEnd/>
              </a:ln>
            </p:spPr>
            <p:txBody>
              <a:bodyPr/>
              <a:lstStyle/>
              <a:p>
                <a:endParaRPr lang="en-US"/>
              </a:p>
            </p:txBody>
          </p:sp>
          <p:sp>
            <p:nvSpPr>
              <p:cNvPr id="142368" name="Line 23"/>
              <p:cNvSpPr>
                <a:spLocks noChangeShapeType="1"/>
              </p:cNvSpPr>
              <p:nvPr/>
            </p:nvSpPr>
            <p:spPr bwMode="auto">
              <a:xfrm>
                <a:off x="5175" y="5655"/>
                <a:ext cx="453" cy="1924"/>
              </a:xfrm>
              <a:prstGeom prst="line">
                <a:avLst/>
              </a:prstGeom>
              <a:noFill/>
              <a:ln w="9525">
                <a:solidFill>
                  <a:srgbClr val="000000"/>
                </a:solidFill>
                <a:round/>
                <a:headEnd/>
                <a:tailEnd/>
              </a:ln>
            </p:spPr>
            <p:txBody>
              <a:bodyPr/>
              <a:lstStyle/>
              <a:p>
                <a:endParaRPr lang="en-US"/>
              </a:p>
            </p:txBody>
          </p:sp>
          <p:sp>
            <p:nvSpPr>
              <p:cNvPr id="142369" name="Line 24"/>
              <p:cNvSpPr>
                <a:spLocks noChangeShapeType="1"/>
              </p:cNvSpPr>
              <p:nvPr/>
            </p:nvSpPr>
            <p:spPr bwMode="auto">
              <a:xfrm>
                <a:off x="5175" y="5655"/>
                <a:ext cx="453" cy="1069"/>
              </a:xfrm>
              <a:prstGeom prst="line">
                <a:avLst/>
              </a:prstGeom>
              <a:noFill/>
              <a:ln w="9525">
                <a:solidFill>
                  <a:srgbClr val="000000"/>
                </a:solidFill>
                <a:round/>
                <a:headEnd/>
                <a:tailEnd/>
              </a:ln>
            </p:spPr>
            <p:txBody>
              <a:bodyPr/>
              <a:lstStyle/>
              <a:p>
                <a:endParaRPr lang="en-US"/>
              </a:p>
            </p:txBody>
          </p:sp>
          <p:sp>
            <p:nvSpPr>
              <p:cNvPr id="142370" name="Line 25"/>
              <p:cNvSpPr>
                <a:spLocks noChangeShapeType="1"/>
              </p:cNvSpPr>
              <p:nvPr/>
            </p:nvSpPr>
            <p:spPr bwMode="auto">
              <a:xfrm>
                <a:off x="5175" y="5655"/>
                <a:ext cx="453" cy="214"/>
              </a:xfrm>
              <a:prstGeom prst="line">
                <a:avLst/>
              </a:prstGeom>
              <a:noFill/>
              <a:ln w="9525">
                <a:solidFill>
                  <a:srgbClr val="000000"/>
                </a:solidFill>
                <a:round/>
                <a:headEnd/>
                <a:tailEnd/>
              </a:ln>
            </p:spPr>
            <p:txBody>
              <a:bodyPr/>
              <a:lstStyle/>
              <a:p>
                <a:endParaRPr lang="en-US"/>
              </a:p>
            </p:txBody>
          </p:sp>
          <p:sp>
            <p:nvSpPr>
              <p:cNvPr id="142371" name="Line 26"/>
              <p:cNvSpPr>
                <a:spLocks noChangeShapeType="1"/>
              </p:cNvSpPr>
              <p:nvPr/>
            </p:nvSpPr>
            <p:spPr bwMode="auto">
              <a:xfrm flipV="1">
                <a:off x="5175" y="4799"/>
                <a:ext cx="453" cy="856"/>
              </a:xfrm>
              <a:prstGeom prst="line">
                <a:avLst/>
              </a:prstGeom>
              <a:noFill/>
              <a:ln w="9525">
                <a:solidFill>
                  <a:srgbClr val="000000"/>
                </a:solidFill>
                <a:round/>
                <a:headEnd/>
                <a:tailEnd/>
              </a:ln>
            </p:spPr>
            <p:txBody>
              <a:bodyPr/>
              <a:lstStyle/>
              <a:p>
                <a:endParaRPr lang="en-US"/>
              </a:p>
            </p:txBody>
          </p:sp>
          <p:sp>
            <p:nvSpPr>
              <p:cNvPr id="142372" name="Line 27"/>
              <p:cNvSpPr>
                <a:spLocks noChangeShapeType="1"/>
              </p:cNvSpPr>
              <p:nvPr/>
            </p:nvSpPr>
            <p:spPr bwMode="auto">
              <a:xfrm flipV="1">
                <a:off x="5175" y="3944"/>
                <a:ext cx="453" cy="1711"/>
              </a:xfrm>
              <a:prstGeom prst="line">
                <a:avLst/>
              </a:prstGeom>
              <a:noFill/>
              <a:ln w="9525">
                <a:solidFill>
                  <a:srgbClr val="000000"/>
                </a:solidFill>
                <a:round/>
                <a:headEnd/>
                <a:tailEnd/>
              </a:ln>
            </p:spPr>
            <p:txBody>
              <a:bodyPr/>
              <a:lstStyle/>
              <a:p>
                <a:endParaRPr lang="en-US"/>
              </a:p>
            </p:txBody>
          </p:sp>
          <p:sp>
            <p:nvSpPr>
              <p:cNvPr id="142373" name="Line 28"/>
              <p:cNvSpPr>
                <a:spLocks noChangeShapeType="1"/>
              </p:cNvSpPr>
              <p:nvPr/>
            </p:nvSpPr>
            <p:spPr bwMode="auto">
              <a:xfrm flipV="1">
                <a:off x="5175" y="8221"/>
                <a:ext cx="453" cy="428"/>
              </a:xfrm>
              <a:prstGeom prst="line">
                <a:avLst/>
              </a:prstGeom>
              <a:noFill/>
              <a:ln w="9525">
                <a:solidFill>
                  <a:srgbClr val="000000"/>
                </a:solidFill>
                <a:round/>
                <a:headEnd/>
                <a:tailEnd/>
              </a:ln>
            </p:spPr>
            <p:txBody>
              <a:bodyPr/>
              <a:lstStyle/>
              <a:p>
                <a:endParaRPr lang="en-US"/>
              </a:p>
            </p:txBody>
          </p:sp>
          <p:sp>
            <p:nvSpPr>
              <p:cNvPr id="142374" name="Line 29"/>
              <p:cNvSpPr>
                <a:spLocks noChangeShapeType="1"/>
              </p:cNvSpPr>
              <p:nvPr/>
            </p:nvSpPr>
            <p:spPr bwMode="auto">
              <a:xfrm>
                <a:off x="5175" y="8649"/>
                <a:ext cx="453" cy="641"/>
              </a:xfrm>
              <a:prstGeom prst="line">
                <a:avLst/>
              </a:prstGeom>
              <a:noFill/>
              <a:ln w="9525">
                <a:solidFill>
                  <a:srgbClr val="000000"/>
                </a:solidFill>
                <a:round/>
                <a:headEnd/>
                <a:tailEnd/>
              </a:ln>
            </p:spPr>
            <p:txBody>
              <a:bodyPr/>
              <a:lstStyle/>
              <a:p>
                <a:endParaRPr lang="en-US"/>
              </a:p>
            </p:txBody>
          </p:sp>
          <p:sp>
            <p:nvSpPr>
              <p:cNvPr id="142375" name="Line 30"/>
              <p:cNvSpPr>
                <a:spLocks noChangeShapeType="1"/>
              </p:cNvSpPr>
              <p:nvPr/>
            </p:nvSpPr>
            <p:spPr bwMode="auto">
              <a:xfrm>
                <a:off x="9556" y="6724"/>
                <a:ext cx="151" cy="0"/>
              </a:xfrm>
              <a:prstGeom prst="line">
                <a:avLst/>
              </a:prstGeom>
              <a:noFill/>
              <a:ln w="9525">
                <a:solidFill>
                  <a:srgbClr val="000000"/>
                </a:solidFill>
                <a:round/>
                <a:headEnd/>
                <a:tailEnd/>
              </a:ln>
            </p:spPr>
            <p:txBody>
              <a:bodyPr/>
              <a:lstStyle/>
              <a:p>
                <a:endParaRPr lang="en-US"/>
              </a:p>
            </p:txBody>
          </p:sp>
          <p:sp>
            <p:nvSpPr>
              <p:cNvPr id="142376" name="Line 31"/>
              <p:cNvSpPr>
                <a:spLocks noChangeShapeType="1"/>
              </p:cNvSpPr>
              <p:nvPr/>
            </p:nvSpPr>
            <p:spPr bwMode="auto">
              <a:xfrm flipV="1">
                <a:off x="9707" y="5869"/>
                <a:ext cx="0" cy="855"/>
              </a:xfrm>
              <a:prstGeom prst="line">
                <a:avLst/>
              </a:prstGeom>
              <a:noFill/>
              <a:ln w="9525">
                <a:solidFill>
                  <a:srgbClr val="000000"/>
                </a:solidFill>
                <a:round/>
                <a:headEnd/>
                <a:tailEnd/>
              </a:ln>
            </p:spPr>
            <p:txBody>
              <a:bodyPr/>
              <a:lstStyle/>
              <a:p>
                <a:endParaRPr lang="en-US"/>
              </a:p>
            </p:txBody>
          </p:sp>
          <p:sp>
            <p:nvSpPr>
              <p:cNvPr id="142377" name="Line 32"/>
              <p:cNvSpPr>
                <a:spLocks noChangeShapeType="1"/>
              </p:cNvSpPr>
              <p:nvPr/>
            </p:nvSpPr>
            <p:spPr bwMode="auto">
              <a:xfrm flipH="1">
                <a:off x="9556" y="5869"/>
                <a:ext cx="151" cy="0"/>
              </a:xfrm>
              <a:prstGeom prst="line">
                <a:avLst/>
              </a:prstGeom>
              <a:noFill/>
              <a:ln w="9525">
                <a:solidFill>
                  <a:srgbClr val="000000"/>
                </a:solidFill>
                <a:round/>
                <a:headEnd/>
                <a:tailEnd type="triangle" w="med" len="med"/>
              </a:ln>
            </p:spPr>
            <p:txBody>
              <a:bodyPr/>
              <a:lstStyle/>
              <a:p>
                <a:endParaRPr lang="en-US"/>
              </a:p>
            </p:txBody>
          </p:sp>
          <p:sp>
            <p:nvSpPr>
              <p:cNvPr id="142378" name="Line 33"/>
              <p:cNvSpPr>
                <a:spLocks noChangeShapeType="1"/>
              </p:cNvSpPr>
              <p:nvPr/>
            </p:nvSpPr>
            <p:spPr bwMode="auto">
              <a:xfrm>
                <a:off x="9556" y="5655"/>
                <a:ext cx="151" cy="0"/>
              </a:xfrm>
              <a:prstGeom prst="line">
                <a:avLst/>
              </a:prstGeom>
              <a:noFill/>
              <a:ln w="9525">
                <a:solidFill>
                  <a:srgbClr val="000000"/>
                </a:solidFill>
                <a:round/>
                <a:headEnd/>
                <a:tailEnd/>
              </a:ln>
            </p:spPr>
            <p:txBody>
              <a:bodyPr/>
              <a:lstStyle/>
              <a:p>
                <a:endParaRPr lang="en-US"/>
              </a:p>
            </p:txBody>
          </p:sp>
          <p:sp>
            <p:nvSpPr>
              <p:cNvPr id="142379" name="Line 34"/>
              <p:cNvSpPr>
                <a:spLocks noChangeShapeType="1"/>
              </p:cNvSpPr>
              <p:nvPr/>
            </p:nvSpPr>
            <p:spPr bwMode="auto">
              <a:xfrm flipV="1">
                <a:off x="9707" y="5013"/>
                <a:ext cx="0" cy="642"/>
              </a:xfrm>
              <a:prstGeom prst="line">
                <a:avLst/>
              </a:prstGeom>
              <a:noFill/>
              <a:ln w="9525">
                <a:solidFill>
                  <a:srgbClr val="000000"/>
                </a:solidFill>
                <a:round/>
                <a:headEnd/>
                <a:tailEnd/>
              </a:ln>
            </p:spPr>
            <p:txBody>
              <a:bodyPr/>
              <a:lstStyle/>
              <a:p>
                <a:endParaRPr lang="en-US"/>
              </a:p>
            </p:txBody>
          </p:sp>
          <p:sp>
            <p:nvSpPr>
              <p:cNvPr id="142380" name="Line 35"/>
              <p:cNvSpPr>
                <a:spLocks noChangeShapeType="1"/>
              </p:cNvSpPr>
              <p:nvPr/>
            </p:nvSpPr>
            <p:spPr bwMode="auto">
              <a:xfrm flipH="1">
                <a:off x="9556" y="5013"/>
                <a:ext cx="151" cy="0"/>
              </a:xfrm>
              <a:prstGeom prst="line">
                <a:avLst/>
              </a:prstGeom>
              <a:noFill/>
              <a:ln w="9525">
                <a:solidFill>
                  <a:srgbClr val="000000"/>
                </a:solidFill>
                <a:round/>
                <a:headEnd/>
                <a:tailEnd type="triangle" w="med" len="med"/>
              </a:ln>
            </p:spPr>
            <p:txBody>
              <a:bodyPr/>
              <a:lstStyle/>
              <a:p>
                <a:endParaRPr lang="en-US"/>
              </a:p>
            </p:txBody>
          </p:sp>
          <p:sp>
            <p:nvSpPr>
              <p:cNvPr id="142381" name="Line 36"/>
              <p:cNvSpPr>
                <a:spLocks noChangeShapeType="1"/>
              </p:cNvSpPr>
              <p:nvPr/>
            </p:nvSpPr>
            <p:spPr bwMode="auto">
              <a:xfrm>
                <a:off x="9556" y="6938"/>
                <a:ext cx="453" cy="0"/>
              </a:xfrm>
              <a:prstGeom prst="line">
                <a:avLst/>
              </a:prstGeom>
              <a:noFill/>
              <a:ln w="9525">
                <a:solidFill>
                  <a:srgbClr val="000000"/>
                </a:solidFill>
                <a:round/>
                <a:headEnd/>
                <a:tailEnd/>
              </a:ln>
            </p:spPr>
            <p:txBody>
              <a:bodyPr/>
              <a:lstStyle/>
              <a:p>
                <a:endParaRPr lang="en-US"/>
              </a:p>
            </p:txBody>
          </p:sp>
          <p:sp>
            <p:nvSpPr>
              <p:cNvPr id="142382" name="Line 37"/>
              <p:cNvSpPr>
                <a:spLocks noChangeShapeType="1"/>
              </p:cNvSpPr>
              <p:nvPr/>
            </p:nvSpPr>
            <p:spPr bwMode="auto">
              <a:xfrm flipH="1">
                <a:off x="9556" y="4585"/>
                <a:ext cx="453" cy="0"/>
              </a:xfrm>
              <a:prstGeom prst="line">
                <a:avLst/>
              </a:prstGeom>
              <a:noFill/>
              <a:ln w="9525">
                <a:solidFill>
                  <a:srgbClr val="000000"/>
                </a:solidFill>
                <a:round/>
                <a:headEnd/>
                <a:tailEnd type="triangle" w="med" len="med"/>
              </a:ln>
            </p:spPr>
            <p:txBody>
              <a:bodyPr/>
              <a:lstStyle/>
              <a:p>
                <a:endParaRPr lang="en-US"/>
              </a:p>
            </p:txBody>
          </p:sp>
          <p:sp>
            <p:nvSpPr>
              <p:cNvPr id="142383" name="Line 38"/>
              <p:cNvSpPr>
                <a:spLocks noChangeShapeType="1"/>
              </p:cNvSpPr>
              <p:nvPr/>
            </p:nvSpPr>
            <p:spPr bwMode="auto">
              <a:xfrm>
                <a:off x="9556" y="2233"/>
                <a:ext cx="604" cy="0"/>
              </a:xfrm>
              <a:prstGeom prst="line">
                <a:avLst/>
              </a:prstGeom>
              <a:noFill/>
              <a:ln w="9525">
                <a:solidFill>
                  <a:srgbClr val="000000"/>
                </a:solidFill>
                <a:round/>
                <a:headEnd/>
                <a:tailEnd type="triangle" w="med" len="med"/>
              </a:ln>
            </p:spPr>
            <p:txBody>
              <a:bodyPr/>
              <a:lstStyle/>
              <a:p>
                <a:endParaRPr lang="en-US"/>
              </a:p>
            </p:txBody>
          </p:sp>
          <p:sp>
            <p:nvSpPr>
              <p:cNvPr id="142384" name="Line 39"/>
              <p:cNvSpPr>
                <a:spLocks noChangeShapeType="1"/>
              </p:cNvSpPr>
              <p:nvPr/>
            </p:nvSpPr>
            <p:spPr bwMode="auto">
              <a:xfrm>
                <a:off x="9556" y="3302"/>
                <a:ext cx="604" cy="0"/>
              </a:xfrm>
              <a:prstGeom prst="line">
                <a:avLst/>
              </a:prstGeom>
              <a:noFill/>
              <a:ln w="9525">
                <a:solidFill>
                  <a:srgbClr val="000000"/>
                </a:solidFill>
                <a:round/>
                <a:headEnd/>
                <a:tailEnd type="triangle" w="med" len="med"/>
              </a:ln>
            </p:spPr>
            <p:txBody>
              <a:bodyPr/>
              <a:lstStyle/>
              <a:p>
                <a:endParaRPr lang="en-US"/>
              </a:p>
            </p:txBody>
          </p:sp>
          <p:sp>
            <p:nvSpPr>
              <p:cNvPr id="142385" name="Line 40"/>
              <p:cNvSpPr>
                <a:spLocks noChangeShapeType="1"/>
              </p:cNvSpPr>
              <p:nvPr/>
            </p:nvSpPr>
            <p:spPr bwMode="auto">
              <a:xfrm flipV="1">
                <a:off x="10009" y="4585"/>
                <a:ext cx="0" cy="2353"/>
              </a:xfrm>
              <a:prstGeom prst="line">
                <a:avLst/>
              </a:prstGeom>
              <a:noFill/>
              <a:ln w="9525">
                <a:solidFill>
                  <a:srgbClr val="000000"/>
                </a:solidFill>
                <a:round/>
                <a:headEnd/>
                <a:tailEnd/>
              </a:ln>
            </p:spPr>
            <p:txBody>
              <a:bodyPr/>
              <a:lstStyle/>
              <a:p>
                <a:endParaRPr lang="en-US"/>
              </a:p>
            </p:txBody>
          </p:sp>
          <p:sp>
            <p:nvSpPr>
              <p:cNvPr id="142386" name="Line 41"/>
              <p:cNvSpPr>
                <a:spLocks noChangeShapeType="1"/>
              </p:cNvSpPr>
              <p:nvPr/>
            </p:nvSpPr>
            <p:spPr bwMode="auto">
              <a:xfrm>
                <a:off x="3744" y="3108"/>
                <a:ext cx="0" cy="2160"/>
              </a:xfrm>
              <a:prstGeom prst="line">
                <a:avLst/>
              </a:prstGeom>
              <a:noFill/>
              <a:ln w="9525">
                <a:solidFill>
                  <a:srgbClr val="000000"/>
                </a:solidFill>
                <a:round/>
                <a:headEnd/>
                <a:tailEnd type="triangle" w="med" len="med"/>
              </a:ln>
            </p:spPr>
            <p:txBody>
              <a:bodyPr/>
              <a:lstStyle/>
              <a:p>
                <a:endParaRPr lang="en-US"/>
              </a:p>
            </p:txBody>
          </p:sp>
          <p:sp>
            <p:nvSpPr>
              <p:cNvPr id="142387" name="Line 42"/>
              <p:cNvSpPr>
                <a:spLocks noChangeShapeType="1"/>
              </p:cNvSpPr>
              <p:nvPr/>
            </p:nvSpPr>
            <p:spPr bwMode="auto">
              <a:xfrm>
                <a:off x="3744" y="5859"/>
                <a:ext cx="0" cy="2592"/>
              </a:xfrm>
              <a:prstGeom prst="line">
                <a:avLst/>
              </a:prstGeom>
              <a:noFill/>
              <a:ln w="9525">
                <a:solidFill>
                  <a:srgbClr val="000000"/>
                </a:solidFill>
                <a:round/>
                <a:headEnd/>
                <a:tailEnd type="triangle" w="med" len="med"/>
              </a:ln>
            </p:spPr>
            <p:txBody>
              <a:bodyPr/>
              <a:lstStyle/>
              <a:p>
                <a:endParaRPr lang="en-US"/>
              </a:p>
            </p:txBody>
          </p:sp>
        </p:grpSp>
        <p:sp>
          <p:nvSpPr>
            <p:cNvPr id="142341" name="Line 43"/>
            <p:cNvSpPr>
              <a:spLocks noChangeShapeType="1"/>
            </p:cNvSpPr>
            <p:nvPr/>
          </p:nvSpPr>
          <p:spPr bwMode="auto">
            <a:xfrm>
              <a:off x="7647" y="8640"/>
              <a:ext cx="0" cy="221"/>
            </a:xfrm>
            <a:prstGeom prst="line">
              <a:avLst/>
            </a:prstGeom>
            <a:noFill/>
            <a:ln w="9525">
              <a:solidFill>
                <a:srgbClr val="000000"/>
              </a:solidFill>
              <a:round/>
              <a:headEnd/>
              <a:tailEnd type="triangle" w="med" len="med"/>
            </a:ln>
          </p:spPr>
          <p:txBody>
            <a:bodyPr/>
            <a:lstStyle/>
            <a:p>
              <a:endParaRPr lang="en-US"/>
            </a:p>
          </p:txBody>
        </p:sp>
        <p:sp>
          <p:nvSpPr>
            <p:cNvPr id="142342" name="Line 44"/>
            <p:cNvSpPr>
              <a:spLocks noChangeShapeType="1"/>
            </p:cNvSpPr>
            <p:nvPr/>
          </p:nvSpPr>
          <p:spPr bwMode="auto">
            <a:xfrm>
              <a:off x="7632" y="7789"/>
              <a:ext cx="0" cy="221"/>
            </a:xfrm>
            <a:prstGeom prst="line">
              <a:avLst/>
            </a:prstGeom>
            <a:noFill/>
            <a:ln w="9525">
              <a:solidFill>
                <a:srgbClr val="000000"/>
              </a:solidFill>
              <a:round/>
              <a:headEnd/>
              <a:tailEnd type="triangle" w="med" len="med"/>
            </a:ln>
          </p:spPr>
          <p:txBody>
            <a:bodyPr/>
            <a:lstStyle/>
            <a:p>
              <a:endParaRPr lang="en-US"/>
            </a:p>
          </p:txBody>
        </p:sp>
        <p:sp>
          <p:nvSpPr>
            <p:cNvPr id="142343" name="Line 45"/>
            <p:cNvSpPr>
              <a:spLocks noChangeShapeType="1"/>
            </p:cNvSpPr>
            <p:nvPr/>
          </p:nvSpPr>
          <p:spPr bwMode="auto">
            <a:xfrm>
              <a:off x="7654" y="6928"/>
              <a:ext cx="0" cy="227"/>
            </a:xfrm>
            <a:prstGeom prst="line">
              <a:avLst/>
            </a:prstGeom>
            <a:noFill/>
            <a:ln w="9525">
              <a:solidFill>
                <a:srgbClr val="000000"/>
              </a:solidFill>
              <a:round/>
              <a:headEnd/>
              <a:tailEnd type="triangle" w="med" len="med"/>
            </a:ln>
          </p:spPr>
          <p:txBody>
            <a:bodyPr/>
            <a:lstStyle/>
            <a:p>
              <a:endParaRPr lang="en-US"/>
            </a:p>
          </p:txBody>
        </p:sp>
        <p:sp>
          <p:nvSpPr>
            <p:cNvPr id="142344" name="Line 46"/>
            <p:cNvSpPr>
              <a:spLocks noChangeShapeType="1"/>
            </p:cNvSpPr>
            <p:nvPr/>
          </p:nvSpPr>
          <p:spPr bwMode="auto">
            <a:xfrm>
              <a:off x="7648" y="6072"/>
              <a:ext cx="0" cy="227"/>
            </a:xfrm>
            <a:prstGeom prst="line">
              <a:avLst/>
            </a:prstGeom>
            <a:noFill/>
            <a:ln w="9525">
              <a:solidFill>
                <a:srgbClr val="000000"/>
              </a:solidFill>
              <a:round/>
              <a:headEnd/>
              <a:tailEnd type="triangle" w="med" len="med"/>
            </a:ln>
          </p:spPr>
          <p:txBody>
            <a:bodyPr/>
            <a:lstStyle/>
            <a:p>
              <a:endParaRPr lang="en-US"/>
            </a:p>
          </p:txBody>
        </p:sp>
        <p:sp>
          <p:nvSpPr>
            <p:cNvPr id="142345" name="Line 47"/>
            <p:cNvSpPr>
              <a:spLocks noChangeShapeType="1"/>
            </p:cNvSpPr>
            <p:nvPr/>
          </p:nvSpPr>
          <p:spPr bwMode="auto">
            <a:xfrm>
              <a:off x="7641" y="5216"/>
              <a:ext cx="0" cy="227"/>
            </a:xfrm>
            <a:prstGeom prst="line">
              <a:avLst/>
            </a:prstGeom>
            <a:noFill/>
            <a:ln w="9525">
              <a:solidFill>
                <a:srgbClr val="000000"/>
              </a:solidFill>
              <a:round/>
              <a:headEnd/>
              <a:tailEnd type="triangle" w="med" len="med"/>
            </a:ln>
          </p:spPr>
          <p:txBody>
            <a:bodyPr/>
            <a:lstStyle/>
            <a:p>
              <a:endParaRPr lang="en-US"/>
            </a:p>
          </p:txBody>
        </p:sp>
        <p:sp>
          <p:nvSpPr>
            <p:cNvPr id="142346" name="Line 48"/>
            <p:cNvSpPr>
              <a:spLocks noChangeShapeType="1"/>
            </p:cNvSpPr>
            <p:nvPr/>
          </p:nvSpPr>
          <p:spPr bwMode="auto">
            <a:xfrm>
              <a:off x="7641" y="4360"/>
              <a:ext cx="0" cy="227"/>
            </a:xfrm>
            <a:prstGeom prst="line">
              <a:avLst/>
            </a:prstGeom>
            <a:noFill/>
            <a:ln w="9525">
              <a:solidFill>
                <a:srgbClr val="000000"/>
              </a:solidFill>
              <a:round/>
              <a:headEnd/>
              <a:tailEnd type="triangle" w="med" len="med"/>
            </a:ln>
          </p:spPr>
          <p:txBody>
            <a:bodyPr/>
            <a:lstStyle/>
            <a:p>
              <a:endParaRPr lang="en-US"/>
            </a:p>
          </p:txBody>
        </p:sp>
        <p:sp>
          <p:nvSpPr>
            <p:cNvPr id="142347" name="Line 49"/>
            <p:cNvSpPr>
              <a:spLocks noChangeShapeType="1"/>
            </p:cNvSpPr>
            <p:nvPr/>
          </p:nvSpPr>
          <p:spPr bwMode="auto">
            <a:xfrm>
              <a:off x="7641" y="3496"/>
              <a:ext cx="0" cy="227"/>
            </a:xfrm>
            <a:prstGeom prst="line">
              <a:avLst/>
            </a:prstGeom>
            <a:noFill/>
            <a:ln w="9525">
              <a:solidFill>
                <a:srgbClr val="000000"/>
              </a:solidFill>
              <a:round/>
              <a:headEnd/>
              <a:tailEnd type="triangle" w="med" len="med"/>
            </a:ln>
          </p:spPr>
          <p:txBody>
            <a:bodyPr/>
            <a:lstStyle/>
            <a:p>
              <a:endParaRPr lang="en-US"/>
            </a:p>
          </p:txBody>
        </p:sp>
        <p:sp>
          <p:nvSpPr>
            <p:cNvPr id="142348" name="Line 50"/>
            <p:cNvSpPr>
              <a:spLocks noChangeShapeType="1"/>
            </p:cNvSpPr>
            <p:nvPr/>
          </p:nvSpPr>
          <p:spPr bwMode="auto">
            <a:xfrm flipH="1">
              <a:off x="7632" y="2648"/>
              <a:ext cx="6" cy="227"/>
            </a:xfrm>
            <a:prstGeom prst="line">
              <a:avLst/>
            </a:prstGeom>
            <a:noFill/>
            <a:ln w="9525">
              <a:solidFill>
                <a:srgbClr val="000000"/>
              </a:solidFill>
              <a:round/>
              <a:headEnd/>
              <a:tailEnd type="triangle" w="med" len="med"/>
            </a:ln>
          </p:spPr>
          <p:txBody>
            <a:bodyPr/>
            <a:lstStyle/>
            <a:p>
              <a:endParaRPr lang="en-US"/>
            </a:p>
          </p:txBody>
        </p:sp>
      </p:grpSp>
      <p:sp>
        <p:nvSpPr>
          <p:cNvPr id="142339" name="Rectangle 51"/>
          <p:cNvSpPr>
            <a:spLocks noChangeArrowheads="1"/>
          </p:cNvSpPr>
          <p:nvPr/>
        </p:nvSpPr>
        <p:spPr bwMode="auto">
          <a:xfrm>
            <a:off x="1115616" y="6165304"/>
            <a:ext cx="6551612" cy="366713"/>
          </a:xfrm>
          <a:prstGeom prst="rect">
            <a:avLst/>
          </a:prstGeom>
          <a:noFill/>
          <a:ln w="9525">
            <a:noFill/>
            <a:miter lim="800000"/>
            <a:headEnd/>
            <a:tailEnd/>
          </a:ln>
        </p:spPr>
        <p:txBody>
          <a:bodyPr anchor="ctr">
            <a:spAutoFit/>
          </a:bodyPr>
          <a:lstStyle/>
          <a:p>
            <a:pPr eaLnBrk="1" hangingPunct="1"/>
            <a:r>
              <a:rPr lang="ro-RO" b="1" i="1" dirty="0">
                <a:solidFill>
                  <a:srgbClr val="000000"/>
                </a:solidFill>
                <a:latin typeface="Arial" charset="0"/>
              </a:rPr>
              <a:t>Faze şi etape ale procesului de recrutare</a:t>
            </a:r>
            <a:r>
              <a:rPr lang="en-US" b="1" i="1" dirty="0">
                <a:solidFill>
                  <a:srgbClr val="000000"/>
                </a:solidFill>
                <a:latin typeface="Arial" charset="0"/>
              </a:rPr>
              <a:t> </a:t>
            </a:r>
            <a:r>
              <a:rPr lang="ro-RO" b="1" i="1" dirty="0">
                <a:solidFill>
                  <a:srgbClr val="000000"/>
                </a:solidFill>
                <a:latin typeface="Arial" charset="0"/>
              </a:rPr>
              <a:t>şi selecţie</a:t>
            </a:r>
            <a:r>
              <a:rPr lang="en-US" dirty="0">
                <a:solidFill>
                  <a:srgbClr val="000000"/>
                </a:solidFill>
                <a:latin typeface="Arial" charset="0"/>
              </a:rPr>
              <a:t>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a:xfrm>
            <a:off x="0" y="332656"/>
            <a:ext cx="8001000" cy="1216025"/>
          </a:xfrm>
        </p:spPr>
        <p:txBody>
          <a:bodyPr/>
          <a:lstStyle/>
          <a:p>
            <a:pPr algn="ctr" eaLnBrk="1" hangingPunct="1"/>
            <a:r>
              <a:rPr lang="ro-RO" sz="2800" b="1" i="1" dirty="0" smtClean="0"/>
              <a:t>Caracterizarea metodelor de recrutare a resurselor umane</a:t>
            </a:r>
            <a:r>
              <a:rPr lang="en-US" dirty="0" smtClean="0"/>
              <a:t> </a:t>
            </a:r>
          </a:p>
        </p:txBody>
      </p:sp>
      <p:graphicFrame>
        <p:nvGraphicFramePr>
          <p:cNvPr id="37945" name="Group 57"/>
          <p:cNvGraphicFramePr>
            <a:graphicFrameLocks noGrp="1"/>
          </p:cNvGraphicFramePr>
          <p:nvPr>
            <p:ph type="tbl" idx="1"/>
          </p:nvPr>
        </p:nvGraphicFramePr>
        <p:xfrm>
          <a:off x="0" y="1772816"/>
          <a:ext cx="8001000" cy="5037455"/>
        </p:xfrm>
        <a:graphic>
          <a:graphicData uri="http://schemas.openxmlformats.org/drawingml/2006/table">
            <a:tbl>
              <a:tblPr/>
              <a:tblGrid>
                <a:gridCol w="2160587"/>
                <a:gridCol w="5840413"/>
              </a:tblGrid>
              <a:tr h="2825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sz="1200" b="1" i="0" u="none" strike="noStrike" cap="none" normalizeH="0" baseline="0" smtClean="0">
                          <a:ln>
                            <a:noFill/>
                          </a:ln>
                          <a:solidFill>
                            <a:schemeClr val="tx1"/>
                          </a:solidFill>
                          <a:effectLst/>
                          <a:latin typeface="Times New Roman" pitchFamily="18" charset="0"/>
                          <a:cs typeface="Times New Roman" pitchFamily="18" charset="0"/>
                        </a:rPr>
                        <a:t>Metode</a:t>
                      </a:r>
                      <a:endParaRPr kumimoji="0" lang="ro-RO"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sz="1200" b="1" i="0" u="none" strike="noStrike" cap="none" normalizeH="0" baseline="0" smtClean="0">
                          <a:ln>
                            <a:noFill/>
                          </a:ln>
                          <a:solidFill>
                            <a:schemeClr val="tx1"/>
                          </a:solidFill>
                          <a:effectLst/>
                          <a:latin typeface="Times New Roman" pitchFamily="18" charset="0"/>
                          <a:cs typeface="Times New Roman" pitchFamily="18" charset="0"/>
                        </a:rPr>
                        <a:t>Caracteristici</a:t>
                      </a:r>
                      <a:endParaRPr kumimoji="0" lang="ro-RO"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4843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o-RO" sz="1400" b="0" i="1" u="none" strike="noStrike" cap="none" normalizeH="0" baseline="0" dirty="0" smtClean="0">
                          <a:ln>
                            <a:noFill/>
                          </a:ln>
                          <a:solidFill>
                            <a:schemeClr val="tx1"/>
                          </a:solidFill>
                          <a:effectLst/>
                          <a:latin typeface="Arial" charset="0"/>
                          <a:cs typeface="Times New Roman" pitchFamily="18" charset="0"/>
                        </a:rPr>
                        <a:t>Publicitate</a:t>
                      </a:r>
                      <a:endParaRPr kumimoji="0" lang="ro-RO" sz="14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 typeface="Times New Roman" pitchFamily="18" charset="0"/>
                        <a:buChar char="-"/>
                        <a:tabLst>
                          <a:tab pos="160338" algn="l"/>
                        </a:tabLst>
                      </a:pPr>
                      <a:r>
                        <a:rPr kumimoji="0" lang="ro-RO" sz="1400" b="0" i="0" u="none" strike="noStrike" cap="none" normalizeH="0" baseline="0" dirty="0" smtClean="0">
                          <a:ln>
                            <a:noFill/>
                          </a:ln>
                          <a:solidFill>
                            <a:schemeClr val="tx1"/>
                          </a:solidFill>
                          <a:effectLst/>
                          <a:latin typeface="Arial" charset="0"/>
                          <a:cs typeface="Times New Roman" pitchFamily="18" charset="0"/>
                        </a:rPr>
                        <a:t>Atrage solicitanţii care apreciază că pot efectua activităţile specificate;</a:t>
                      </a:r>
                      <a:endParaRPr kumimoji="0" lang="en-US" sz="1400" b="0" i="0" u="none" strike="noStrike" cap="none" normalizeH="0" baseline="0" dirty="0" smtClean="0">
                        <a:ln>
                          <a:noFill/>
                        </a:ln>
                        <a:solidFill>
                          <a:schemeClr val="tx1"/>
                        </a:solidFill>
                        <a:effectLst/>
                        <a:latin typeface="Arial"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 typeface="Times New Roman" pitchFamily="18" charset="0"/>
                        <a:buChar char="-"/>
                        <a:tabLst>
                          <a:tab pos="160338" algn="l"/>
                        </a:tabLst>
                      </a:pPr>
                      <a:r>
                        <a:rPr kumimoji="0" lang="ro-RO" sz="1400" b="0" i="0" u="none" strike="noStrike" cap="none" normalizeH="0" baseline="0" dirty="0" smtClean="0">
                          <a:ln>
                            <a:noFill/>
                          </a:ln>
                          <a:solidFill>
                            <a:schemeClr val="tx1"/>
                          </a:solidFill>
                          <a:effectLst/>
                          <a:latin typeface="Arial" charset="0"/>
                          <a:cs typeface="Times New Roman" pitchFamily="18" charset="0"/>
                        </a:rPr>
                        <a:t>Oferă puţine amănunte despre post;</a:t>
                      </a:r>
                      <a:endParaRPr kumimoji="0" lang="en-US" sz="1400" b="0" i="0" u="none" strike="noStrike" cap="none" normalizeH="0" baseline="0" dirty="0" smtClean="0">
                        <a:ln>
                          <a:noFill/>
                        </a:ln>
                        <a:solidFill>
                          <a:schemeClr val="tx1"/>
                        </a:solidFill>
                        <a:effectLst/>
                        <a:latin typeface="Arial"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 typeface="Times New Roman" pitchFamily="18" charset="0"/>
                        <a:buChar char="-"/>
                        <a:tabLst>
                          <a:tab pos="160338" algn="l"/>
                        </a:tabLst>
                      </a:pPr>
                      <a:r>
                        <a:rPr kumimoji="0" lang="ro-RO" sz="1400" b="0" i="0" u="none" strike="noStrike" cap="none" normalizeH="0" baseline="0" dirty="0" smtClean="0">
                          <a:ln>
                            <a:noFill/>
                          </a:ln>
                          <a:solidFill>
                            <a:schemeClr val="tx1"/>
                          </a:solidFill>
                          <a:effectLst/>
                          <a:latin typeface="Arial" charset="0"/>
                          <a:cs typeface="Times New Roman" pitchFamily="18" charset="0"/>
                        </a:rPr>
                        <a:t>Un răspuns nesatisfăcător nu poate fi analizat;</a:t>
                      </a:r>
                      <a:endParaRPr kumimoji="0" lang="en-US" sz="1400" b="0" i="0" u="none" strike="noStrike" cap="none" normalizeH="0" baseline="0" dirty="0" smtClean="0">
                        <a:ln>
                          <a:noFill/>
                        </a:ln>
                        <a:solidFill>
                          <a:schemeClr val="tx1"/>
                        </a:solidFill>
                        <a:effectLst/>
                        <a:latin typeface="Arial"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 typeface="Times New Roman" pitchFamily="18" charset="0"/>
                        <a:buChar char="-"/>
                        <a:tabLst>
                          <a:tab pos="160338" algn="l"/>
                        </a:tabLst>
                      </a:pPr>
                      <a:r>
                        <a:rPr kumimoji="0" lang="ro-RO" sz="1400" b="0" i="0" u="none" strike="noStrike" cap="none" normalizeH="0" baseline="0" dirty="0" smtClean="0">
                          <a:ln>
                            <a:noFill/>
                          </a:ln>
                          <a:solidFill>
                            <a:schemeClr val="tx1"/>
                          </a:solidFill>
                          <a:effectLst/>
                          <a:latin typeface="Arial" charset="0"/>
                          <a:cs typeface="Times New Roman" pitchFamily="18" charset="0"/>
                        </a:rPr>
                        <a:t>Rezultatele sunt influenţate de mijloacele de comunicare;</a:t>
                      </a:r>
                      <a:endParaRPr kumimoji="0" lang="en-US" sz="1400" b="0" i="0" u="none" strike="noStrike" cap="none" normalizeH="0" baseline="0" dirty="0" smtClean="0">
                        <a:ln>
                          <a:noFill/>
                        </a:ln>
                        <a:solidFill>
                          <a:schemeClr val="tx1"/>
                        </a:solidFill>
                        <a:effectLst/>
                        <a:latin typeface="Arial"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 typeface="Times New Roman" pitchFamily="18" charset="0"/>
                        <a:buChar char="-"/>
                        <a:tabLst>
                          <a:tab pos="160338" algn="l"/>
                        </a:tabLst>
                      </a:pPr>
                      <a:r>
                        <a:rPr kumimoji="0" lang="ro-RO" sz="1400" b="0" i="0" u="none" strike="noStrike" cap="none" normalizeH="0" baseline="0" dirty="0" smtClean="0">
                          <a:ln>
                            <a:noFill/>
                          </a:ln>
                          <a:solidFill>
                            <a:schemeClr val="tx1"/>
                          </a:solidFill>
                          <a:effectLst/>
                          <a:latin typeface="Arial" charset="0"/>
                          <a:cs typeface="Times New Roman" pitchFamily="18" charset="0"/>
                        </a:rPr>
                        <a:t>Atingerea scopului depinde de existenţa unui număr mare de cititori fără serviciu sau care, deşi au serviciu, doresc să şi-l schimbe, considerând că pot ocupa funcţia vacantă descrisă.</a:t>
                      </a:r>
                      <a:endParaRPr kumimoji="0" lang="ro-RO" sz="14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1715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o-RO" sz="1400" b="0" i="1" u="none" strike="noStrike" cap="none" normalizeH="0" baseline="0" smtClean="0">
                          <a:ln>
                            <a:noFill/>
                          </a:ln>
                          <a:solidFill>
                            <a:schemeClr val="tx1"/>
                          </a:solidFill>
                          <a:effectLst/>
                          <a:latin typeface="Arial" charset="0"/>
                          <a:cs typeface="Times New Roman" pitchFamily="18" charset="0"/>
                        </a:rPr>
                        <a:t>Căutare</a:t>
                      </a:r>
                      <a:endParaRPr kumimoji="0" lang="ro-RO" sz="1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 typeface="Times New Roman" pitchFamily="18" charset="0"/>
                        <a:buChar char="-"/>
                        <a:tabLst>
                          <a:tab pos="160338" algn="l"/>
                        </a:tabLst>
                      </a:pPr>
                      <a:r>
                        <a:rPr kumimoji="0" lang="ro-RO" sz="1400" b="0" i="0" u="none" strike="noStrike" cap="none" normalizeH="0" baseline="0" dirty="0" smtClean="0">
                          <a:ln>
                            <a:noFill/>
                          </a:ln>
                          <a:solidFill>
                            <a:schemeClr val="tx1"/>
                          </a:solidFill>
                          <a:effectLst/>
                          <a:latin typeface="Arial" charset="0"/>
                          <a:cs typeface="Times New Roman" pitchFamily="18" charset="0"/>
                        </a:rPr>
                        <a:t>Vizează, în mod direct, candidaţii cei mai competenţi;</a:t>
                      </a:r>
                      <a:endParaRPr kumimoji="0" lang="en-US" sz="1400" b="0" i="0" u="none" strike="noStrike" cap="none" normalizeH="0" baseline="0" dirty="0" smtClean="0">
                        <a:ln>
                          <a:noFill/>
                        </a:ln>
                        <a:solidFill>
                          <a:schemeClr val="tx1"/>
                        </a:solidFill>
                        <a:effectLst/>
                        <a:latin typeface="Arial"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 typeface="Times New Roman" pitchFamily="18" charset="0"/>
                        <a:buChar char="-"/>
                        <a:tabLst>
                          <a:tab pos="160338" algn="l"/>
                        </a:tabLst>
                      </a:pPr>
                      <a:r>
                        <a:rPr kumimoji="0" lang="ro-RO" sz="1400" b="0" i="0" u="none" strike="noStrike" cap="none" normalizeH="0" baseline="0" dirty="0" smtClean="0">
                          <a:ln>
                            <a:noFill/>
                          </a:ln>
                          <a:solidFill>
                            <a:schemeClr val="tx1"/>
                          </a:solidFill>
                          <a:effectLst/>
                          <a:latin typeface="Arial" charset="0"/>
                          <a:cs typeface="Times New Roman" pitchFamily="18" charset="0"/>
                        </a:rPr>
                        <a:t>Foloseşte o specificare precisă, complexă şi detaliată;</a:t>
                      </a:r>
                      <a:endParaRPr kumimoji="0" lang="en-US" sz="1400" b="0" i="0" u="none" strike="noStrike" cap="none" normalizeH="0" baseline="0" dirty="0" smtClean="0">
                        <a:ln>
                          <a:noFill/>
                        </a:ln>
                        <a:solidFill>
                          <a:schemeClr val="tx1"/>
                        </a:solidFill>
                        <a:effectLst/>
                        <a:latin typeface="Arial"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 typeface="Times New Roman" pitchFamily="18" charset="0"/>
                        <a:buChar char="-"/>
                        <a:tabLst>
                          <a:tab pos="160338" algn="l"/>
                        </a:tabLst>
                      </a:pPr>
                      <a:r>
                        <a:rPr kumimoji="0" lang="ro-RO" sz="1400" b="0" i="0" u="none" strike="noStrike" cap="none" normalizeH="0" baseline="0" dirty="0" smtClean="0">
                          <a:ln>
                            <a:noFill/>
                          </a:ln>
                          <a:solidFill>
                            <a:schemeClr val="tx1"/>
                          </a:solidFill>
                          <a:effectLst/>
                          <a:latin typeface="Arial" charset="0"/>
                          <a:cs typeface="Times New Roman" pitchFamily="18" charset="0"/>
                        </a:rPr>
                        <a:t>Rezultatele nu sunt afectate de factori nerelevanţi;</a:t>
                      </a:r>
                      <a:endParaRPr kumimoji="0" lang="en-US" sz="1400" b="0" i="0" u="none" strike="noStrike" cap="none" normalizeH="0" baseline="0" dirty="0" smtClean="0">
                        <a:ln>
                          <a:noFill/>
                        </a:ln>
                        <a:solidFill>
                          <a:schemeClr val="tx1"/>
                        </a:solidFill>
                        <a:effectLst/>
                        <a:latin typeface="Arial"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 typeface="Times New Roman" pitchFamily="18" charset="0"/>
                        <a:buChar char="-"/>
                        <a:tabLst>
                          <a:tab pos="160338" algn="l"/>
                        </a:tabLst>
                      </a:pPr>
                      <a:r>
                        <a:rPr kumimoji="0" lang="ro-RO" sz="1400" b="0" i="0" u="none" strike="noStrike" cap="none" normalizeH="0" baseline="0" dirty="0" smtClean="0">
                          <a:ln>
                            <a:noFill/>
                          </a:ln>
                          <a:solidFill>
                            <a:schemeClr val="tx1"/>
                          </a:solidFill>
                          <a:effectLst/>
                          <a:latin typeface="Arial" charset="0"/>
                          <a:cs typeface="Times New Roman" pitchFamily="18" charset="0"/>
                        </a:rPr>
                        <a:t>Candidaţii, fiind mai obiectivi, pot fi apreciaţi în mod corect;</a:t>
                      </a:r>
                      <a:endParaRPr kumimoji="0" lang="en-US" sz="1400" b="0" i="0" u="none" strike="noStrike" cap="none" normalizeH="0" baseline="0" dirty="0" smtClean="0">
                        <a:ln>
                          <a:noFill/>
                        </a:ln>
                        <a:solidFill>
                          <a:schemeClr val="tx1"/>
                        </a:solidFill>
                        <a:effectLst/>
                        <a:latin typeface="Arial"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 typeface="Times New Roman" pitchFamily="18" charset="0"/>
                        <a:buChar char="-"/>
                        <a:tabLst>
                          <a:tab pos="160338" algn="l"/>
                        </a:tabLst>
                      </a:pPr>
                      <a:r>
                        <a:rPr kumimoji="0" lang="ro-RO" sz="1400" b="0" i="0" u="none" strike="noStrike" cap="none" normalizeH="0" baseline="0" dirty="0" smtClean="0">
                          <a:ln>
                            <a:noFill/>
                          </a:ln>
                          <a:solidFill>
                            <a:schemeClr val="tx1"/>
                          </a:solidFill>
                          <a:effectLst/>
                          <a:latin typeface="Arial" charset="0"/>
                          <a:cs typeface="Times New Roman" pitchFamily="18" charset="0"/>
                        </a:rPr>
                        <a:t>Criteriile prestabilite creează o încredere reciprocă în hotărârile clientului şi ale candidatului.</a:t>
                      </a:r>
                      <a:endParaRPr kumimoji="0" lang="ro-RO" sz="14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3287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o-RO" sz="1400" b="0" i="1" u="none" strike="noStrike" cap="none" normalizeH="0" baseline="0" smtClean="0">
                          <a:ln>
                            <a:noFill/>
                          </a:ln>
                          <a:solidFill>
                            <a:schemeClr val="tx1"/>
                          </a:solidFill>
                          <a:effectLst/>
                          <a:latin typeface="Arial" charset="0"/>
                          <a:cs typeface="Times New Roman" pitchFamily="18" charset="0"/>
                        </a:rPr>
                        <a:t>Reţeaua cunoştinţelor</a:t>
                      </a:r>
                      <a:endParaRPr kumimoji="0" lang="ro-RO" sz="1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 typeface="Times New Roman" pitchFamily="18" charset="0"/>
                        <a:buChar char="-"/>
                        <a:tabLst>
                          <a:tab pos="160338" algn="l"/>
                        </a:tabLst>
                      </a:pPr>
                      <a:r>
                        <a:rPr kumimoji="0" lang="ro-RO" sz="1400" b="0" i="0" u="none" strike="noStrike" cap="none" normalizeH="0" baseline="0" dirty="0" smtClean="0">
                          <a:ln>
                            <a:noFill/>
                          </a:ln>
                          <a:solidFill>
                            <a:schemeClr val="tx1"/>
                          </a:solidFill>
                          <a:effectLst/>
                          <a:latin typeface="Arial" charset="0"/>
                          <a:cs typeface="Times New Roman" pitchFamily="18" charset="0"/>
                        </a:rPr>
                        <a:t>Se adresează numai persoanelor cunoscute, foloseşte o specificare sentimentală, aprecierile putând fi subiective;</a:t>
                      </a:r>
                      <a:endParaRPr kumimoji="0" lang="en-US" sz="1400" b="0" i="0" u="none" strike="noStrike" cap="none" normalizeH="0" baseline="0" dirty="0" smtClean="0">
                        <a:ln>
                          <a:noFill/>
                        </a:ln>
                        <a:solidFill>
                          <a:schemeClr val="tx1"/>
                        </a:solidFill>
                        <a:effectLst/>
                        <a:latin typeface="Arial"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 typeface="Times New Roman" pitchFamily="18" charset="0"/>
                        <a:buChar char="-"/>
                        <a:tabLst>
                          <a:tab pos="160338" algn="l"/>
                        </a:tabLst>
                      </a:pPr>
                      <a:r>
                        <a:rPr kumimoji="0" lang="ro-RO" sz="1400" b="0" i="0" u="none" strike="noStrike" cap="none" normalizeH="0" baseline="0" dirty="0" smtClean="0">
                          <a:ln>
                            <a:noFill/>
                          </a:ln>
                          <a:solidFill>
                            <a:schemeClr val="tx1"/>
                          </a:solidFill>
                          <a:effectLst/>
                          <a:latin typeface="Arial" charset="0"/>
                          <a:cs typeface="Times New Roman" pitchFamily="18" charset="0"/>
                        </a:rPr>
                        <a:t>Rezultatele sunt influenţate de subiectivismul celor la care se apelează;</a:t>
                      </a:r>
                      <a:endParaRPr kumimoji="0" lang="en-US" sz="1400" b="0" i="0" u="none" strike="noStrike" cap="none" normalizeH="0" baseline="0" dirty="0" smtClean="0">
                        <a:ln>
                          <a:noFill/>
                        </a:ln>
                        <a:solidFill>
                          <a:schemeClr val="tx1"/>
                        </a:solidFill>
                        <a:effectLst/>
                        <a:latin typeface="Arial"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 typeface="Times New Roman" pitchFamily="18" charset="0"/>
                        <a:buChar char="-"/>
                        <a:tabLst>
                          <a:tab pos="160338" algn="l"/>
                        </a:tabLst>
                      </a:pPr>
                      <a:r>
                        <a:rPr kumimoji="0" lang="ro-RO" sz="1400" b="0" i="0" u="none" strike="noStrike" cap="none" normalizeH="0" baseline="0" dirty="0" smtClean="0">
                          <a:ln>
                            <a:noFill/>
                          </a:ln>
                          <a:solidFill>
                            <a:schemeClr val="tx1"/>
                          </a:solidFill>
                          <a:effectLst/>
                          <a:latin typeface="Arial" charset="0"/>
                          <a:cs typeface="Times New Roman" pitchFamily="18" charset="0"/>
                        </a:rPr>
                        <a:t>Se adresează unor persoane care nu sunt interesate de ocuparea postului respectiv;</a:t>
                      </a:r>
                      <a:endParaRPr kumimoji="0" lang="en-US" sz="1400" b="0" i="0" u="none" strike="noStrike" cap="none" normalizeH="0" baseline="0" dirty="0" smtClean="0">
                        <a:ln>
                          <a:noFill/>
                        </a:ln>
                        <a:solidFill>
                          <a:schemeClr val="tx1"/>
                        </a:solidFill>
                        <a:effectLst/>
                        <a:latin typeface="Arial"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 typeface="Times New Roman" pitchFamily="18" charset="0"/>
                        <a:buChar char="-"/>
                        <a:tabLst>
                          <a:tab pos="160338" algn="l"/>
                        </a:tabLst>
                      </a:pPr>
                      <a:r>
                        <a:rPr kumimoji="0" lang="ro-RO" sz="1400" b="0" i="0" u="none" strike="noStrike" cap="none" normalizeH="0" baseline="0" dirty="0" smtClean="0">
                          <a:ln>
                            <a:noFill/>
                          </a:ln>
                          <a:solidFill>
                            <a:schemeClr val="tx1"/>
                          </a:solidFill>
                          <a:effectLst/>
                          <a:latin typeface="Arial" charset="0"/>
                          <a:cs typeface="Times New Roman" pitchFamily="18" charset="0"/>
                        </a:rPr>
                        <a:t>Aria de cuprindere a potenţialilor candidaţi este limitată;</a:t>
                      </a:r>
                      <a:endParaRPr kumimoji="0" lang="en-US" sz="1400" b="0" i="0" u="none" strike="noStrike" cap="none" normalizeH="0" baseline="0" dirty="0" smtClean="0">
                        <a:ln>
                          <a:noFill/>
                        </a:ln>
                        <a:solidFill>
                          <a:schemeClr val="tx1"/>
                        </a:solidFill>
                        <a:effectLst/>
                        <a:latin typeface="Arial"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 typeface="Times New Roman" pitchFamily="18" charset="0"/>
                        <a:buChar char="-"/>
                        <a:tabLst>
                          <a:tab pos="160338" algn="l"/>
                        </a:tabLst>
                      </a:pPr>
                      <a:r>
                        <a:rPr kumimoji="0" lang="ro-RO" sz="1400" b="0" i="0" u="none" strike="noStrike" cap="none" normalizeH="0" baseline="0" dirty="0" smtClean="0">
                          <a:ln>
                            <a:noFill/>
                          </a:ln>
                          <a:solidFill>
                            <a:schemeClr val="tx1"/>
                          </a:solidFill>
                          <a:effectLst/>
                          <a:latin typeface="Arial" charset="0"/>
                          <a:cs typeface="Times New Roman" pitchFamily="18" charset="0"/>
                        </a:rPr>
                        <a:t>Timpul consumat pentru recrutare este mare.</a:t>
                      </a:r>
                      <a:endParaRPr kumimoji="0" lang="ro-RO" sz="14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980" name="Group 44"/>
          <p:cNvGraphicFramePr>
            <a:graphicFrameLocks noGrp="1"/>
          </p:cNvGraphicFramePr>
          <p:nvPr>
            <p:ph type="tbl" idx="1"/>
          </p:nvPr>
        </p:nvGraphicFramePr>
        <p:xfrm>
          <a:off x="323528" y="1772816"/>
          <a:ext cx="7605662" cy="4267201"/>
        </p:xfrm>
        <a:graphic>
          <a:graphicData uri="http://schemas.openxmlformats.org/drawingml/2006/table">
            <a:tbl>
              <a:tblPr/>
              <a:tblGrid>
                <a:gridCol w="2053830"/>
                <a:gridCol w="5551832"/>
              </a:tblGrid>
              <a:tr h="1109663">
                <a:tc>
                  <a:txBody>
                    <a:bodyPr/>
                    <a:lstStyle/>
                    <a:p>
                      <a:pPr marL="469900" marR="0" lvl="0" indent="-469900" algn="l" defTabSz="914400" rtl="0" eaLnBrk="1" fontAlgn="base" latinLnBrk="0" hangingPunct="1">
                        <a:lnSpc>
                          <a:spcPct val="100000"/>
                        </a:lnSpc>
                        <a:spcBef>
                          <a:spcPct val="0"/>
                        </a:spcBef>
                        <a:spcAft>
                          <a:spcPct val="0"/>
                        </a:spcAft>
                        <a:buClrTx/>
                        <a:buSzTx/>
                        <a:buFontTx/>
                        <a:buNone/>
                        <a:tabLst/>
                      </a:pPr>
                      <a:r>
                        <a:rPr kumimoji="0" lang="ro-RO" sz="1600" b="0" i="1" u="none" strike="noStrike" cap="none" normalizeH="0" baseline="0" dirty="0" smtClean="0">
                          <a:ln>
                            <a:noFill/>
                          </a:ln>
                          <a:solidFill>
                            <a:schemeClr val="tx1"/>
                          </a:solidFill>
                          <a:effectLst/>
                          <a:latin typeface="Arial" charset="0"/>
                          <a:cs typeface="Times New Roman" pitchFamily="18" charset="0"/>
                        </a:rPr>
                        <a:t>Folosirea consilierilor</a:t>
                      </a:r>
                      <a:endParaRPr kumimoji="0" lang="ro-RO" sz="16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66700" marR="0" lvl="0" indent="-266700" algn="just" defTabSz="914400" rtl="0" eaLnBrk="1" fontAlgn="base" latinLnBrk="0" hangingPunct="1">
                        <a:lnSpc>
                          <a:spcPct val="100000"/>
                        </a:lnSpc>
                        <a:spcBef>
                          <a:spcPct val="0"/>
                        </a:spcBef>
                        <a:spcAft>
                          <a:spcPct val="0"/>
                        </a:spcAft>
                        <a:buClrTx/>
                        <a:buSzTx/>
                        <a:buFont typeface="Times New Roman" pitchFamily="18" charset="0"/>
                        <a:buChar char="-"/>
                        <a:tabLst>
                          <a:tab pos="160338" algn="l"/>
                        </a:tabLst>
                      </a:pPr>
                      <a:r>
                        <a:rPr kumimoji="0" lang="ro-RO" sz="1600" b="0" i="0" u="none" strike="noStrike" cap="none" normalizeH="0" baseline="0" smtClean="0">
                          <a:ln>
                            <a:noFill/>
                          </a:ln>
                          <a:solidFill>
                            <a:schemeClr val="tx1"/>
                          </a:solidFill>
                          <a:effectLst/>
                          <a:latin typeface="Arial" charset="0"/>
                          <a:cs typeface="Times New Roman" pitchFamily="18" charset="0"/>
                        </a:rPr>
                        <a:t>Se asigură o bună recrutare atunci când consilierii sunt competenţi;</a:t>
                      </a:r>
                      <a:endParaRPr kumimoji="0" lang="en-US" sz="1600" b="0" i="0" u="none" strike="noStrike" cap="none" normalizeH="0" baseline="0" smtClean="0">
                        <a:ln>
                          <a:noFill/>
                        </a:ln>
                        <a:solidFill>
                          <a:schemeClr val="tx1"/>
                        </a:solidFill>
                        <a:effectLst/>
                        <a:latin typeface="Arial" charset="0"/>
                        <a:cs typeface="Times New Roman" pitchFamily="18" charset="0"/>
                      </a:endParaRPr>
                    </a:p>
                    <a:p>
                      <a:pPr marL="266700" marR="0" lvl="0" indent="-266700" algn="just" defTabSz="914400" rtl="0" eaLnBrk="0" fontAlgn="base" latinLnBrk="0" hangingPunct="0">
                        <a:lnSpc>
                          <a:spcPct val="100000"/>
                        </a:lnSpc>
                        <a:spcBef>
                          <a:spcPct val="0"/>
                        </a:spcBef>
                        <a:spcAft>
                          <a:spcPct val="0"/>
                        </a:spcAft>
                        <a:buClrTx/>
                        <a:buSzTx/>
                        <a:buFont typeface="Times New Roman" pitchFamily="18" charset="0"/>
                        <a:buChar char="-"/>
                        <a:tabLst>
                          <a:tab pos="160338" algn="l"/>
                        </a:tabLst>
                      </a:pPr>
                      <a:r>
                        <a:rPr kumimoji="0" lang="ro-RO" sz="1600" b="0" i="0" u="none" strike="noStrike" cap="none" normalizeH="0" baseline="0" smtClean="0">
                          <a:ln>
                            <a:noFill/>
                          </a:ln>
                          <a:solidFill>
                            <a:schemeClr val="tx1"/>
                          </a:solidFill>
                          <a:effectLst/>
                          <a:latin typeface="Arial" charset="0"/>
                          <a:cs typeface="Times New Roman" pitchFamily="18" charset="0"/>
                        </a:rPr>
                        <a:t>Consilierii folosesc, de fapt, metoda publicităţii.</a:t>
                      </a:r>
                      <a:endParaRPr kumimoji="0" lang="ro-RO"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422400">
                <a:tc>
                  <a:txBody>
                    <a:bodyPr/>
                    <a:lstStyle/>
                    <a:p>
                      <a:pPr marL="469900" marR="0" lvl="0" indent="-469900" algn="l" defTabSz="914400" rtl="0" eaLnBrk="1" fontAlgn="base" latinLnBrk="0" hangingPunct="1">
                        <a:lnSpc>
                          <a:spcPct val="100000"/>
                        </a:lnSpc>
                        <a:spcBef>
                          <a:spcPct val="0"/>
                        </a:spcBef>
                        <a:spcAft>
                          <a:spcPct val="0"/>
                        </a:spcAft>
                        <a:buClrTx/>
                        <a:buSzTx/>
                        <a:buFontTx/>
                        <a:buNone/>
                        <a:tabLst/>
                      </a:pPr>
                      <a:r>
                        <a:rPr kumimoji="0" lang="ro-RO" sz="1600" b="0" i="1" u="none" strike="noStrike" cap="none" normalizeH="0" baseline="0" dirty="0" smtClean="0">
                          <a:ln>
                            <a:noFill/>
                          </a:ln>
                          <a:solidFill>
                            <a:schemeClr val="tx1"/>
                          </a:solidFill>
                          <a:effectLst/>
                          <a:latin typeface="Arial" charset="0"/>
                          <a:cs typeface="Times New Roman" pitchFamily="18" charset="0"/>
                        </a:rPr>
                        <a:t>Fişier cu potenţiali angajaţi</a:t>
                      </a:r>
                      <a:endParaRPr kumimoji="0" lang="ro-RO" sz="16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66700" marR="0" lvl="0" indent="-266700" algn="just" defTabSz="914400" rtl="0" eaLnBrk="1" fontAlgn="base" latinLnBrk="0" hangingPunct="1">
                        <a:lnSpc>
                          <a:spcPct val="100000"/>
                        </a:lnSpc>
                        <a:spcBef>
                          <a:spcPct val="0"/>
                        </a:spcBef>
                        <a:spcAft>
                          <a:spcPct val="0"/>
                        </a:spcAft>
                        <a:buClrTx/>
                        <a:buSzTx/>
                        <a:buFont typeface="Times New Roman" pitchFamily="18" charset="0"/>
                        <a:buChar char="-"/>
                        <a:tabLst>
                          <a:tab pos="160338" algn="l"/>
                        </a:tabLst>
                      </a:pPr>
                      <a:r>
                        <a:rPr kumimoji="0" lang="ro-RO" sz="1600" b="0" i="0" u="none" strike="noStrike" cap="none" normalizeH="0" baseline="0" dirty="0" smtClean="0">
                          <a:ln>
                            <a:noFill/>
                          </a:ln>
                          <a:solidFill>
                            <a:schemeClr val="tx1"/>
                          </a:solidFill>
                          <a:effectLst/>
                          <a:latin typeface="Arial" charset="0"/>
                          <a:cs typeface="Times New Roman" pitchFamily="18" charset="0"/>
                        </a:rPr>
                        <a:t>Asigură rapiditate în recrutare dacă informaţiile sunt clare, complete, sincere, pe înţelesul tuturor;</a:t>
                      </a:r>
                      <a:endParaRPr kumimoji="0" lang="en-US" sz="1600" b="0" i="0" u="none" strike="noStrike" cap="none" normalizeH="0" baseline="0" dirty="0" smtClean="0">
                        <a:ln>
                          <a:noFill/>
                        </a:ln>
                        <a:solidFill>
                          <a:schemeClr val="tx1"/>
                        </a:solidFill>
                        <a:effectLst/>
                        <a:latin typeface="Arial" charset="0"/>
                        <a:cs typeface="Times New Roman" pitchFamily="18" charset="0"/>
                      </a:endParaRPr>
                    </a:p>
                    <a:p>
                      <a:pPr marL="266700" marR="0" lvl="0" indent="-266700" algn="just" defTabSz="914400" rtl="0" eaLnBrk="0" fontAlgn="base" latinLnBrk="0" hangingPunct="0">
                        <a:lnSpc>
                          <a:spcPct val="100000"/>
                        </a:lnSpc>
                        <a:spcBef>
                          <a:spcPct val="0"/>
                        </a:spcBef>
                        <a:spcAft>
                          <a:spcPct val="0"/>
                        </a:spcAft>
                        <a:buClrTx/>
                        <a:buSzTx/>
                        <a:buFont typeface="Times New Roman" pitchFamily="18" charset="0"/>
                        <a:buChar char="-"/>
                        <a:tabLst>
                          <a:tab pos="160338" algn="l"/>
                        </a:tabLst>
                      </a:pPr>
                      <a:r>
                        <a:rPr kumimoji="0" lang="ro-RO" sz="1600" b="0" i="0" u="none" strike="noStrike" cap="none" normalizeH="0" baseline="0" dirty="0" smtClean="0">
                          <a:ln>
                            <a:noFill/>
                          </a:ln>
                          <a:solidFill>
                            <a:schemeClr val="tx1"/>
                          </a:solidFill>
                          <a:effectLst/>
                          <a:latin typeface="Arial" charset="0"/>
                          <a:cs typeface="Times New Roman" pitchFamily="18" charset="0"/>
                        </a:rPr>
                        <a:t>Informaţiile conţinute să nu constituie surse de erori sau interpretări.</a:t>
                      </a:r>
                      <a:endParaRPr kumimoji="0" lang="ro-RO" sz="16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35138">
                <a:tc>
                  <a:txBody>
                    <a:bodyPr/>
                    <a:lstStyle/>
                    <a:p>
                      <a:pPr marL="469900" marR="0" lvl="0" indent="-469900" algn="l" defTabSz="914400" rtl="0" eaLnBrk="1" fontAlgn="base" latinLnBrk="0" hangingPunct="1">
                        <a:lnSpc>
                          <a:spcPct val="100000"/>
                        </a:lnSpc>
                        <a:spcBef>
                          <a:spcPct val="0"/>
                        </a:spcBef>
                        <a:spcAft>
                          <a:spcPct val="0"/>
                        </a:spcAft>
                        <a:buClrTx/>
                        <a:buSzTx/>
                        <a:buFontTx/>
                        <a:buNone/>
                        <a:tabLst/>
                      </a:pPr>
                      <a:r>
                        <a:rPr kumimoji="0" lang="ro-RO" sz="1600" b="0" i="1" u="none" strike="noStrike" cap="none" normalizeH="0" baseline="0" dirty="0" smtClean="0">
                          <a:ln>
                            <a:noFill/>
                          </a:ln>
                          <a:solidFill>
                            <a:schemeClr val="tx1"/>
                          </a:solidFill>
                          <a:effectLst/>
                          <a:latin typeface="Arial" charset="0"/>
                          <a:cs typeface="Times New Roman" pitchFamily="18" charset="0"/>
                        </a:rPr>
                        <a:t>Activităţi de marketing</a:t>
                      </a:r>
                      <a:endParaRPr kumimoji="0" lang="ro-RO" sz="16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66700" marR="0" lvl="0" indent="-266700" algn="just" defTabSz="914400" rtl="0" eaLnBrk="1" fontAlgn="base" latinLnBrk="0" hangingPunct="1">
                        <a:lnSpc>
                          <a:spcPct val="100000"/>
                        </a:lnSpc>
                        <a:spcBef>
                          <a:spcPct val="0"/>
                        </a:spcBef>
                        <a:spcAft>
                          <a:spcPct val="0"/>
                        </a:spcAft>
                        <a:buClrTx/>
                        <a:buSzTx/>
                        <a:buFont typeface="Times New Roman" pitchFamily="18" charset="0"/>
                        <a:buChar char="-"/>
                        <a:tabLst>
                          <a:tab pos="160338" algn="l"/>
                        </a:tabLst>
                      </a:pPr>
                      <a:r>
                        <a:rPr kumimoji="0" lang="ro-RO" sz="1600" b="0" i="0" u="none" strike="noStrike" cap="none" normalizeH="0" baseline="0" dirty="0" smtClean="0">
                          <a:ln>
                            <a:noFill/>
                          </a:ln>
                          <a:solidFill>
                            <a:schemeClr val="tx1"/>
                          </a:solidFill>
                          <a:effectLst/>
                          <a:latin typeface="Arial" charset="0"/>
                          <a:cs typeface="Times New Roman" pitchFamily="18" charset="0"/>
                        </a:rPr>
                        <a:t>Consideră recrutarea ca o activitate de marketing, fiind posibilă identificarea persoanelor care corespund cerinţelor posturilor;</a:t>
                      </a:r>
                      <a:endParaRPr kumimoji="0" lang="en-US" sz="1600" b="0" i="0" u="none" strike="noStrike" cap="none" normalizeH="0" baseline="0" dirty="0" smtClean="0">
                        <a:ln>
                          <a:noFill/>
                        </a:ln>
                        <a:solidFill>
                          <a:schemeClr val="tx1"/>
                        </a:solidFill>
                        <a:effectLst/>
                        <a:latin typeface="Arial" charset="0"/>
                        <a:cs typeface="Times New Roman" pitchFamily="18" charset="0"/>
                      </a:endParaRPr>
                    </a:p>
                    <a:p>
                      <a:pPr marL="266700" marR="0" lvl="0" indent="-266700" algn="just" defTabSz="914400" rtl="0" eaLnBrk="0" fontAlgn="base" latinLnBrk="0" hangingPunct="0">
                        <a:lnSpc>
                          <a:spcPct val="100000"/>
                        </a:lnSpc>
                        <a:spcBef>
                          <a:spcPct val="0"/>
                        </a:spcBef>
                        <a:spcAft>
                          <a:spcPct val="0"/>
                        </a:spcAft>
                        <a:buClrTx/>
                        <a:buSzTx/>
                        <a:buFont typeface="Times New Roman" pitchFamily="18" charset="0"/>
                        <a:buChar char="-"/>
                        <a:tabLst>
                          <a:tab pos="160338" algn="l"/>
                        </a:tabLst>
                      </a:pPr>
                      <a:r>
                        <a:rPr kumimoji="0" lang="ro-RO" sz="1600" b="0" i="0" u="none" strike="noStrike" cap="none" normalizeH="0" baseline="0" dirty="0" smtClean="0">
                          <a:ln>
                            <a:noFill/>
                          </a:ln>
                          <a:solidFill>
                            <a:schemeClr val="tx1"/>
                          </a:solidFill>
                          <a:effectLst/>
                          <a:latin typeface="Arial" charset="0"/>
                          <a:cs typeface="Times New Roman" pitchFamily="18" charset="0"/>
                        </a:rPr>
                        <a:t>Asigură atragerea persoanelor către postul respectiv;</a:t>
                      </a:r>
                      <a:endParaRPr kumimoji="0" lang="en-US" sz="1600" b="0" i="0" u="none" strike="noStrike" cap="none" normalizeH="0" baseline="0" dirty="0" smtClean="0">
                        <a:ln>
                          <a:noFill/>
                        </a:ln>
                        <a:solidFill>
                          <a:schemeClr val="tx1"/>
                        </a:solidFill>
                        <a:effectLst/>
                        <a:latin typeface="Arial" charset="0"/>
                        <a:cs typeface="Times New Roman" pitchFamily="18" charset="0"/>
                      </a:endParaRPr>
                    </a:p>
                    <a:p>
                      <a:pPr marL="266700" marR="0" lvl="0" indent="-266700" algn="just" defTabSz="914400" rtl="0" eaLnBrk="0" fontAlgn="base" latinLnBrk="0" hangingPunct="0">
                        <a:lnSpc>
                          <a:spcPct val="100000"/>
                        </a:lnSpc>
                        <a:spcBef>
                          <a:spcPct val="0"/>
                        </a:spcBef>
                        <a:spcAft>
                          <a:spcPct val="0"/>
                        </a:spcAft>
                        <a:buClrTx/>
                        <a:buSzTx/>
                        <a:buFont typeface="Times New Roman" pitchFamily="18" charset="0"/>
                        <a:buChar char="-"/>
                        <a:tabLst>
                          <a:tab pos="160338" algn="l"/>
                        </a:tabLst>
                      </a:pPr>
                      <a:r>
                        <a:rPr kumimoji="0" lang="ro-RO" sz="1600" b="0" i="0" u="none" strike="noStrike" cap="none" normalizeH="0" baseline="0" dirty="0" smtClean="0">
                          <a:ln>
                            <a:noFill/>
                          </a:ln>
                          <a:solidFill>
                            <a:schemeClr val="tx1"/>
                          </a:solidFill>
                          <a:effectLst/>
                          <a:latin typeface="Arial" charset="0"/>
                          <a:cs typeface="Times New Roman" pitchFamily="18" charset="0"/>
                        </a:rPr>
                        <a:t>Permit evidenţierea cerinţelor calitative necesare postului.</a:t>
                      </a:r>
                      <a:endParaRPr kumimoji="0" lang="ro-RO" sz="16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 name="Rectangle 2"/>
          <p:cNvSpPr>
            <a:spLocks noGrp="1" noChangeArrowheads="1"/>
          </p:cNvSpPr>
          <p:nvPr>
            <p:ph type="title"/>
          </p:nvPr>
        </p:nvSpPr>
        <p:spPr>
          <a:xfrm>
            <a:off x="0" y="332656"/>
            <a:ext cx="8001000" cy="1216025"/>
          </a:xfrm>
        </p:spPr>
        <p:txBody>
          <a:bodyPr/>
          <a:lstStyle/>
          <a:p>
            <a:pPr algn="ctr" eaLnBrk="1" hangingPunct="1"/>
            <a:r>
              <a:rPr lang="ro-RO" sz="2800" b="1" i="1" dirty="0" smtClean="0"/>
              <a:t>Caracterizarea metodelor de recrutare a resurselor umane</a:t>
            </a:r>
            <a:r>
              <a:rPr lang="en-US" dirty="0" smtClean="0"/>
              <a:t>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029" name="Group 45"/>
          <p:cNvGraphicFramePr>
            <a:graphicFrameLocks noGrp="1"/>
          </p:cNvGraphicFramePr>
          <p:nvPr>
            <p:ph type="tbl" idx="1"/>
          </p:nvPr>
        </p:nvGraphicFramePr>
        <p:xfrm>
          <a:off x="179512" y="1752600"/>
          <a:ext cx="7920880" cy="4397693"/>
        </p:xfrm>
        <a:graphic>
          <a:graphicData uri="http://schemas.openxmlformats.org/drawingml/2006/table">
            <a:tbl>
              <a:tblPr/>
              <a:tblGrid>
                <a:gridCol w="2271640"/>
                <a:gridCol w="5649240"/>
              </a:tblGrid>
              <a:tr h="8953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o-RO" sz="1400" b="0" i="1" u="none" strike="noStrike" cap="none" normalizeH="0" baseline="0" dirty="0" smtClean="0">
                          <a:ln>
                            <a:noFill/>
                          </a:ln>
                          <a:solidFill>
                            <a:schemeClr val="tx1"/>
                          </a:solidFill>
                          <a:effectLst/>
                          <a:latin typeface="Arial" charset="0"/>
                          <a:cs typeface="Times New Roman" pitchFamily="18" charset="0"/>
                        </a:rPr>
                        <a:t>Agenţiile de recrutare</a:t>
                      </a:r>
                      <a:endParaRPr kumimoji="0" lang="ro-RO" sz="14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 typeface="Times New Roman" pitchFamily="18" charset="0"/>
                        <a:buChar char="-"/>
                        <a:tabLst>
                          <a:tab pos="160338" algn="l"/>
                        </a:tabLst>
                      </a:pPr>
                      <a:r>
                        <a:rPr kumimoji="0" lang="ro-RO" sz="1400" b="0" i="0" u="none" strike="noStrike" cap="none" normalizeH="0" baseline="0" smtClean="0">
                          <a:ln>
                            <a:noFill/>
                          </a:ln>
                          <a:solidFill>
                            <a:schemeClr val="tx1"/>
                          </a:solidFill>
                          <a:effectLst/>
                          <a:latin typeface="Arial" charset="0"/>
                          <a:cs typeface="Times New Roman" pitchFamily="18" charset="0"/>
                        </a:rPr>
                        <a:t>Identifică, verifică, contactează şi selectează candidaţii potrivit profilului postului;</a:t>
                      </a:r>
                      <a:endParaRPr kumimoji="0" lang="en-US" sz="1400" b="0" i="0" u="none" strike="noStrike" cap="none" normalizeH="0" baseline="0" smtClean="0">
                        <a:ln>
                          <a:noFill/>
                        </a:ln>
                        <a:solidFill>
                          <a:schemeClr val="tx1"/>
                        </a:solidFill>
                        <a:effectLst/>
                        <a:latin typeface="Arial"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 typeface="Times New Roman" pitchFamily="18" charset="0"/>
                        <a:buChar char="-"/>
                        <a:tabLst>
                          <a:tab pos="160338" algn="l"/>
                        </a:tabLst>
                      </a:pPr>
                      <a:r>
                        <a:rPr kumimoji="0" lang="ro-RO" sz="1400" b="0" i="0" u="none" strike="noStrike" cap="none" normalizeH="0" baseline="0" smtClean="0">
                          <a:ln>
                            <a:noFill/>
                          </a:ln>
                          <a:solidFill>
                            <a:schemeClr val="tx1"/>
                          </a:solidFill>
                          <a:effectLst/>
                          <a:latin typeface="Arial" charset="0"/>
                          <a:cs typeface="Times New Roman" pitchFamily="18" charset="0"/>
                        </a:rPr>
                        <a:t>Asigură asistenţă în luarea deciziei de angajare;</a:t>
                      </a:r>
                      <a:endParaRPr kumimoji="0" lang="en-US" sz="1400" b="0" i="0" u="none" strike="noStrike" cap="none" normalizeH="0" baseline="0" smtClean="0">
                        <a:ln>
                          <a:noFill/>
                        </a:ln>
                        <a:solidFill>
                          <a:schemeClr val="tx1"/>
                        </a:solidFill>
                        <a:effectLst/>
                        <a:latin typeface="Arial"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 typeface="Times New Roman" pitchFamily="18" charset="0"/>
                        <a:buChar char="-"/>
                        <a:tabLst>
                          <a:tab pos="160338" algn="l"/>
                        </a:tabLst>
                      </a:pPr>
                      <a:r>
                        <a:rPr kumimoji="0" lang="ro-RO" sz="1400" b="0" i="0" u="none" strike="noStrike" cap="none" normalizeH="0" baseline="0" smtClean="0">
                          <a:ln>
                            <a:noFill/>
                          </a:ln>
                          <a:solidFill>
                            <a:schemeClr val="tx1"/>
                          </a:solidFill>
                          <a:effectLst/>
                          <a:latin typeface="Arial" charset="0"/>
                          <a:cs typeface="Times New Roman" pitchFamily="18" charset="0"/>
                        </a:rPr>
                        <a:t>Urmăreşte integrarea celor angajaţi de organizaţie.</a:t>
                      </a:r>
                      <a:endParaRPr kumimoji="0" lang="ro-RO" sz="1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290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o-RO" sz="1400" b="0" i="1" u="none" strike="noStrike" cap="none" normalizeH="0" baseline="0" dirty="0" smtClean="0">
                          <a:ln>
                            <a:noFill/>
                          </a:ln>
                          <a:solidFill>
                            <a:schemeClr val="tx1"/>
                          </a:solidFill>
                          <a:effectLst/>
                          <a:latin typeface="Arial" charset="0"/>
                          <a:cs typeface="Times New Roman" pitchFamily="18" charset="0"/>
                        </a:rPr>
                        <a:t>Şcoli, licee, universităţi</a:t>
                      </a:r>
                      <a:endParaRPr kumimoji="0" lang="ro-RO" sz="14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 typeface="Times New Roman" pitchFamily="18" charset="0"/>
                        <a:buChar char="-"/>
                        <a:tabLst>
                          <a:tab pos="160338" algn="l"/>
                        </a:tabLst>
                      </a:pPr>
                      <a:r>
                        <a:rPr kumimoji="0" lang="ro-RO" sz="1400" b="0" i="0" u="none" strike="noStrike" cap="none" normalizeH="0" baseline="0" dirty="0" smtClean="0">
                          <a:ln>
                            <a:noFill/>
                          </a:ln>
                          <a:solidFill>
                            <a:schemeClr val="tx1"/>
                          </a:solidFill>
                          <a:effectLst/>
                          <a:latin typeface="Arial" charset="0"/>
                          <a:cs typeface="Times New Roman" pitchFamily="18" charset="0"/>
                        </a:rPr>
                        <a:t>Asigurarea coordonării de către centrele de plasare a forţei de muncă;</a:t>
                      </a:r>
                      <a:endParaRPr kumimoji="0" lang="en-US" sz="1400" b="0" i="0" u="none" strike="noStrike" cap="none" normalizeH="0" baseline="0" dirty="0" smtClean="0">
                        <a:ln>
                          <a:noFill/>
                        </a:ln>
                        <a:solidFill>
                          <a:schemeClr val="tx1"/>
                        </a:solidFill>
                        <a:effectLst/>
                        <a:latin typeface="Arial"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 typeface="Times New Roman" pitchFamily="18" charset="0"/>
                        <a:buChar char="-"/>
                        <a:tabLst>
                          <a:tab pos="160338" algn="l"/>
                        </a:tabLst>
                      </a:pPr>
                      <a:r>
                        <a:rPr kumimoji="0" lang="ro-RO" sz="1400" b="0" i="0" u="none" strike="noStrike" cap="none" normalizeH="0" baseline="0" dirty="0" smtClean="0">
                          <a:ln>
                            <a:noFill/>
                          </a:ln>
                          <a:solidFill>
                            <a:schemeClr val="tx1"/>
                          </a:solidFill>
                          <a:effectLst/>
                          <a:latin typeface="Arial" charset="0"/>
                          <a:cs typeface="Times New Roman" pitchFamily="18" charset="0"/>
                        </a:rPr>
                        <a:t>Integrarea rapidă prin programele de muncă în cooperare şi stagiile de practică organizate în organizaţii;</a:t>
                      </a:r>
                      <a:endParaRPr kumimoji="0" lang="en-US" sz="1400" b="0" i="0" u="none" strike="noStrike" cap="none" normalizeH="0" baseline="0" dirty="0" smtClean="0">
                        <a:ln>
                          <a:noFill/>
                        </a:ln>
                        <a:solidFill>
                          <a:schemeClr val="tx1"/>
                        </a:solidFill>
                        <a:effectLst/>
                        <a:latin typeface="Arial"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 typeface="Times New Roman" pitchFamily="18" charset="0"/>
                        <a:buChar char="-"/>
                        <a:tabLst>
                          <a:tab pos="160338" algn="l"/>
                        </a:tabLst>
                      </a:pPr>
                      <a:r>
                        <a:rPr kumimoji="0" lang="ro-RO" sz="1400" b="0" i="0" u="none" strike="noStrike" cap="none" normalizeH="0" baseline="0" dirty="0" smtClean="0">
                          <a:ln>
                            <a:noFill/>
                          </a:ln>
                          <a:solidFill>
                            <a:schemeClr val="tx1"/>
                          </a:solidFill>
                          <a:effectLst/>
                          <a:latin typeface="Arial" charset="0"/>
                          <a:cs typeface="Times New Roman" pitchFamily="18" charset="0"/>
                        </a:rPr>
                        <a:t>Angajarea temporară sau în regim permanent a studenţilor care pot fi promovaţi după terminarea studiilor.</a:t>
                      </a:r>
                      <a:endParaRPr kumimoji="0" lang="ro-RO" sz="14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812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o-RO" sz="1400" b="0" i="1" u="none" strike="noStrike" cap="none" normalizeH="0" baseline="0" smtClean="0">
                          <a:ln>
                            <a:noFill/>
                          </a:ln>
                          <a:solidFill>
                            <a:schemeClr val="tx1"/>
                          </a:solidFill>
                          <a:effectLst/>
                          <a:latin typeface="Arial" charset="0"/>
                          <a:cs typeface="Times New Roman" pitchFamily="18" charset="0"/>
                        </a:rPr>
                        <a:t>Internet</a:t>
                      </a:r>
                      <a:endParaRPr kumimoji="0" lang="ro-RO" sz="1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 typeface="Times New Roman" pitchFamily="18" charset="0"/>
                        <a:buChar char="-"/>
                        <a:tabLst>
                          <a:tab pos="160338" algn="l"/>
                        </a:tabLst>
                      </a:pPr>
                      <a:r>
                        <a:rPr kumimoji="0" lang="ro-RO" sz="1400" b="0" i="0" u="none" strike="noStrike" cap="none" normalizeH="0" baseline="0" dirty="0" smtClean="0">
                          <a:ln>
                            <a:noFill/>
                          </a:ln>
                          <a:solidFill>
                            <a:schemeClr val="tx1"/>
                          </a:solidFill>
                          <a:effectLst/>
                          <a:latin typeface="Arial" charset="0"/>
                          <a:cs typeface="Times New Roman" pitchFamily="18" charset="0"/>
                        </a:rPr>
                        <a:t>Uşurinţa contactării potenţialilor candidaţi;</a:t>
                      </a:r>
                      <a:endParaRPr kumimoji="0" lang="en-US" sz="1400" b="0" i="0" u="none" strike="noStrike" cap="none" normalizeH="0" baseline="0" dirty="0" smtClean="0">
                        <a:ln>
                          <a:noFill/>
                        </a:ln>
                        <a:solidFill>
                          <a:schemeClr val="tx1"/>
                        </a:solidFill>
                        <a:effectLst/>
                        <a:latin typeface="Arial"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 typeface="Times New Roman" pitchFamily="18" charset="0"/>
                        <a:buChar char="-"/>
                        <a:tabLst>
                          <a:tab pos="160338" algn="l"/>
                        </a:tabLst>
                      </a:pPr>
                      <a:r>
                        <a:rPr kumimoji="0" lang="ro-RO" sz="1400" b="0" i="0" u="none" strike="noStrike" cap="none" normalizeH="0" baseline="0" dirty="0" smtClean="0">
                          <a:ln>
                            <a:noFill/>
                          </a:ln>
                          <a:solidFill>
                            <a:schemeClr val="tx1"/>
                          </a:solidFill>
                          <a:effectLst/>
                          <a:latin typeface="Arial" charset="0"/>
                          <a:cs typeface="Times New Roman" pitchFamily="18" charset="0"/>
                        </a:rPr>
                        <a:t>Timp scurt şi cost scăzut;</a:t>
                      </a:r>
                      <a:endParaRPr kumimoji="0" lang="en-US" sz="1400" b="0" i="0" u="none" strike="noStrike" cap="none" normalizeH="0" baseline="0" dirty="0" smtClean="0">
                        <a:ln>
                          <a:noFill/>
                        </a:ln>
                        <a:solidFill>
                          <a:schemeClr val="tx1"/>
                        </a:solidFill>
                        <a:effectLst/>
                        <a:latin typeface="Arial"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 typeface="Times New Roman" pitchFamily="18" charset="0"/>
                        <a:buChar char="-"/>
                        <a:tabLst>
                          <a:tab pos="160338" algn="l"/>
                        </a:tabLst>
                      </a:pPr>
                      <a:r>
                        <a:rPr kumimoji="0" lang="ro-RO" sz="1400" b="0" i="0" u="none" strike="noStrike" cap="none" normalizeH="0" baseline="0" dirty="0" smtClean="0">
                          <a:ln>
                            <a:noFill/>
                          </a:ln>
                          <a:solidFill>
                            <a:schemeClr val="tx1"/>
                          </a:solidFill>
                          <a:effectLst/>
                          <a:latin typeface="Arial" charset="0"/>
                          <a:cs typeface="Times New Roman" pitchFamily="18" charset="0"/>
                        </a:rPr>
                        <a:t>Permanenţă în transmiterea informaţiilor către cei interesaţi;</a:t>
                      </a:r>
                      <a:endParaRPr kumimoji="0" lang="en-US" sz="1400" b="0" i="0" u="none" strike="noStrike" cap="none" normalizeH="0" baseline="0" dirty="0" smtClean="0">
                        <a:ln>
                          <a:noFill/>
                        </a:ln>
                        <a:solidFill>
                          <a:schemeClr val="tx1"/>
                        </a:solidFill>
                        <a:effectLst/>
                        <a:latin typeface="Arial"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 typeface="Times New Roman" pitchFamily="18" charset="0"/>
                        <a:buChar char="-"/>
                        <a:tabLst>
                          <a:tab pos="160338" algn="l"/>
                        </a:tabLst>
                      </a:pPr>
                      <a:r>
                        <a:rPr kumimoji="0" lang="ro-RO" sz="1400" b="0" i="0" u="none" strike="noStrike" cap="none" normalizeH="0" baseline="0" dirty="0" smtClean="0">
                          <a:ln>
                            <a:noFill/>
                          </a:ln>
                          <a:solidFill>
                            <a:schemeClr val="tx1"/>
                          </a:solidFill>
                          <a:effectLst/>
                          <a:latin typeface="Arial" charset="0"/>
                          <a:cs typeface="Times New Roman" pitchFamily="18" charset="0"/>
                        </a:rPr>
                        <a:t>Posibilitatea cunoaşterii unui volum mare de informaţii;</a:t>
                      </a:r>
                      <a:endParaRPr kumimoji="0" lang="en-US" sz="1400" b="0" i="0" u="none" strike="noStrike" cap="none" normalizeH="0" baseline="0" dirty="0" smtClean="0">
                        <a:ln>
                          <a:noFill/>
                        </a:ln>
                        <a:solidFill>
                          <a:schemeClr val="tx1"/>
                        </a:solidFill>
                        <a:effectLst/>
                        <a:latin typeface="Arial"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 typeface="Times New Roman" pitchFamily="18" charset="0"/>
                        <a:buChar char="-"/>
                        <a:tabLst>
                          <a:tab pos="160338" algn="l"/>
                        </a:tabLst>
                      </a:pPr>
                      <a:r>
                        <a:rPr kumimoji="0" lang="ro-RO" sz="1400" b="0" i="0" u="none" strike="noStrike" cap="none" normalizeH="0" baseline="0" dirty="0" smtClean="0">
                          <a:ln>
                            <a:noFill/>
                          </a:ln>
                          <a:solidFill>
                            <a:schemeClr val="tx1"/>
                          </a:solidFill>
                          <a:effectLst/>
                          <a:latin typeface="Arial" charset="0"/>
                          <a:cs typeface="Times New Roman" pitchFamily="18" charset="0"/>
                        </a:rPr>
                        <a:t>Posibilitatea realizării unor legături între paginile de oferte de muncă şi cele ale organizaţiilor;</a:t>
                      </a:r>
                      <a:endParaRPr kumimoji="0" lang="en-US" sz="1400" b="0" i="0" u="none" strike="noStrike" cap="none" normalizeH="0" baseline="0" dirty="0" smtClean="0">
                        <a:ln>
                          <a:noFill/>
                        </a:ln>
                        <a:solidFill>
                          <a:schemeClr val="tx1"/>
                        </a:solidFill>
                        <a:effectLst/>
                        <a:latin typeface="Arial"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 typeface="Times New Roman" pitchFamily="18" charset="0"/>
                        <a:buChar char="-"/>
                        <a:tabLst>
                          <a:tab pos="160338" algn="l"/>
                        </a:tabLst>
                      </a:pPr>
                      <a:r>
                        <a:rPr kumimoji="0" lang="ro-RO" sz="1400" b="0" i="0" u="none" strike="noStrike" cap="none" normalizeH="0" baseline="0" dirty="0" smtClean="0">
                          <a:ln>
                            <a:noFill/>
                          </a:ln>
                          <a:solidFill>
                            <a:schemeClr val="tx1"/>
                          </a:solidFill>
                          <a:effectLst/>
                          <a:latin typeface="Arial" charset="0"/>
                          <a:cs typeface="Times New Roman" pitchFamily="18" charset="0"/>
                        </a:rPr>
                        <a:t>C.V.-urile pot fi structurate după cerinţele organizaţiei, ceea ce le face uşor de analizat de către cei care iau decizii.</a:t>
                      </a:r>
                      <a:endParaRPr kumimoji="0" lang="ro-RO" sz="14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 name="Rectangle 2"/>
          <p:cNvSpPr>
            <a:spLocks noGrp="1" noChangeArrowheads="1"/>
          </p:cNvSpPr>
          <p:nvPr>
            <p:ph type="title"/>
          </p:nvPr>
        </p:nvSpPr>
        <p:spPr>
          <a:xfrm>
            <a:off x="0" y="332656"/>
            <a:ext cx="8001000" cy="1216025"/>
          </a:xfrm>
        </p:spPr>
        <p:txBody>
          <a:bodyPr/>
          <a:lstStyle/>
          <a:p>
            <a:pPr algn="ctr" eaLnBrk="1" hangingPunct="1"/>
            <a:r>
              <a:rPr lang="ro-RO" sz="2800" b="1" i="1" dirty="0" smtClean="0"/>
              <a:t>Caracterizarea metodelor de recrutare a resurselor umane</a:t>
            </a:r>
            <a:r>
              <a:rPr lang="en-US" dirty="0" smtClean="0"/>
              <a:t>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p:txBody>
          <a:bodyPr/>
          <a:lstStyle/>
          <a:p>
            <a:pPr algn="ctr" eaLnBrk="1" hangingPunct="1"/>
            <a:r>
              <a:rPr lang="ro-RO" sz="3200" b="1" i="1" smtClean="0"/>
              <a:t>Probleme majore ale sănătăţii resurselor umane</a:t>
            </a:r>
            <a:endParaRPr lang="en-US" sz="3200" b="1" i="1" smtClean="0"/>
          </a:p>
        </p:txBody>
      </p:sp>
      <p:sp>
        <p:nvSpPr>
          <p:cNvPr id="147459" name="Rectangle 3"/>
          <p:cNvSpPr>
            <a:spLocks noGrp="1" noChangeArrowheads="1"/>
          </p:cNvSpPr>
          <p:nvPr>
            <p:ph type="body" idx="1"/>
          </p:nvPr>
        </p:nvSpPr>
        <p:spPr/>
        <p:txBody>
          <a:bodyPr/>
          <a:lstStyle/>
          <a:p>
            <a:pPr marL="0" indent="363538" algn="just" eaLnBrk="1" hangingPunct="1">
              <a:buFont typeface="Wingdings" pitchFamily="2" charset="2"/>
              <a:buNone/>
            </a:pPr>
            <a:r>
              <a:rPr lang="ro-RO" sz="2600" smtClean="0"/>
              <a:t>Problemele sănătăţii angajaţilor sunt complexe şi variate, incluzând diferite situaţii, de la îmbolnăvirile minore la cele grave, care afectează capacitatea de muncă, unele funcţii fiziologice sau chiar viaţa. Astfel de probleme se referă la următoarele aspecte:</a:t>
            </a:r>
          </a:p>
          <a:p>
            <a:pPr marL="0" indent="363538" algn="just" eaLnBrk="1" hangingPunct="1">
              <a:buFont typeface="Wingdings" pitchFamily="2" charset="2"/>
              <a:buNone/>
            </a:pPr>
            <a:endParaRPr lang="ro-RO" sz="2600" smtClean="0"/>
          </a:p>
          <a:p>
            <a:pPr marL="868363" lvl="1" algn="just" eaLnBrk="1" hangingPunct="1"/>
            <a:r>
              <a:rPr lang="ro-RO" sz="2200" smtClean="0"/>
              <a:t>Sănătatea fizică generală;</a:t>
            </a:r>
          </a:p>
          <a:p>
            <a:pPr marL="868363" lvl="1" algn="just" eaLnBrk="1" hangingPunct="1"/>
            <a:r>
              <a:rPr lang="ro-RO" sz="2200" smtClean="0"/>
              <a:t>Sănătatea psihică/emoţională;</a:t>
            </a:r>
          </a:p>
          <a:p>
            <a:pPr marL="868363" lvl="1" algn="just" eaLnBrk="1" hangingPunct="1"/>
            <a:r>
              <a:rPr lang="ro-RO" sz="2200" smtClean="0"/>
              <a:t>Aspectele sociale ale sănătăţii (fumatul, alcoolismul, consumul de droguri şi altele).</a:t>
            </a:r>
            <a:endParaRPr lang="en-US" sz="2200" smtClean="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a:xfrm>
            <a:off x="457200" y="320040"/>
            <a:ext cx="7239000" cy="660688"/>
          </a:xfrm>
        </p:spPr>
        <p:txBody>
          <a:bodyPr/>
          <a:lstStyle/>
          <a:p>
            <a:pPr eaLnBrk="1" hangingPunct="1"/>
            <a:r>
              <a:rPr lang="en-US" sz="2600" b="1" dirty="0" err="1" smtClean="0"/>
              <a:t>Protec</a:t>
            </a:r>
            <a:r>
              <a:rPr lang="ro-RO" sz="2600" b="1" dirty="0" smtClean="0"/>
              <a:t>ţia şi securitatea muncii</a:t>
            </a:r>
            <a:endParaRPr lang="en-US" sz="2600" b="1" dirty="0" smtClean="0"/>
          </a:p>
        </p:txBody>
      </p:sp>
      <p:sp>
        <p:nvSpPr>
          <p:cNvPr id="148483" name="Rectangle 3"/>
          <p:cNvSpPr>
            <a:spLocks noGrp="1" noChangeArrowheads="1"/>
          </p:cNvSpPr>
          <p:nvPr>
            <p:ph type="body" idx="1"/>
          </p:nvPr>
        </p:nvSpPr>
        <p:spPr>
          <a:xfrm>
            <a:off x="457200" y="1341438"/>
            <a:ext cx="7355160" cy="4789487"/>
          </a:xfrm>
          <a:solidFill>
            <a:schemeClr val="folHlink"/>
          </a:solidFill>
        </p:spPr>
        <p:txBody>
          <a:bodyPr/>
          <a:lstStyle/>
          <a:p>
            <a:pPr marL="0" indent="365125" algn="just" eaLnBrk="1" hangingPunct="1">
              <a:buFont typeface="Wingdings" pitchFamily="2" charset="2"/>
              <a:buNone/>
            </a:pPr>
            <a:r>
              <a:rPr lang="ro-RO" i="1" dirty="0" smtClean="0"/>
              <a:t>Protecţia muncii </a:t>
            </a:r>
            <a:r>
              <a:rPr lang="ro-RO" dirty="0" smtClean="0"/>
              <a:t>este ansamblul măsurilor tehnice, sanitare, organizatorice şi juridice, care au ca scop ocrotirea vieţii şi sănătăţii angajaţilor, prin asigurarea celor mai bune condiţii de muncă, prevenirea îmbolnăvirilor profesionale şi a accidentelor de muncă, reducerea efortului fizic şi psihic, precum şi prin asigurarea unor condiţii speciale pentru cei care efectuează munci grele sau vătămătoare, pentru munca femeilor şi a tinerilor.</a:t>
            </a:r>
            <a:endParaRPr lang="en-US" i="1" dirty="0" smtClean="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p:txBody>
          <a:bodyPr/>
          <a:lstStyle/>
          <a:p>
            <a:pPr algn="ctr" eaLnBrk="1" hangingPunct="1"/>
            <a:r>
              <a:rPr lang="ro-RO" sz="2800" b="1" i="1" smtClean="0"/>
              <a:t>Măsuri şi mijloace de protecţie a muncii</a:t>
            </a:r>
            <a:endParaRPr lang="en-US" sz="2800" b="1" i="1" smtClean="0"/>
          </a:p>
        </p:txBody>
      </p:sp>
      <p:sp>
        <p:nvSpPr>
          <p:cNvPr id="149507" name="Rectangle 3"/>
          <p:cNvSpPr>
            <a:spLocks noGrp="1" noChangeArrowheads="1"/>
          </p:cNvSpPr>
          <p:nvPr>
            <p:ph type="body" idx="1"/>
          </p:nvPr>
        </p:nvSpPr>
        <p:spPr>
          <a:xfrm>
            <a:off x="323528" y="1556791"/>
            <a:ext cx="7776864" cy="4574133"/>
          </a:xfrm>
        </p:spPr>
        <p:txBody>
          <a:bodyPr/>
          <a:lstStyle/>
          <a:p>
            <a:pPr marL="0" indent="365125" algn="just" eaLnBrk="1" hangingPunct="1">
              <a:buFont typeface="Wingdings" pitchFamily="2" charset="2"/>
              <a:buNone/>
            </a:pPr>
            <a:r>
              <a:rPr lang="ro-RO" dirty="0" smtClean="0"/>
              <a:t>După natura şi conţinutul lor, măsurile şi mijloacele de protecţie a muncii pot fi grupate în:</a:t>
            </a:r>
          </a:p>
          <a:p>
            <a:pPr marL="0" indent="365125" algn="just" eaLnBrk="1" hangingPunct="1">
              <a:buFont typeface="Wingdings" pitchFamily="2" charset="2"/>
              <a:buNone/>
            </a:pPr>
            <a:endParaRPr lang="ro-RO" dirty="0" smtClean="0"/>
          </a:p>
          <a:p>
            <a:pPr marL="869950" lvl="1" algn="just" eaLnBrk="1" hangingPunct="1"/>
            <a:r>
              <a:rPr lang="ro-RO" dirty="0" smtClean="0"/>
              <a:t>Măsuri adoptate în faza de proiectare a construcţiilor şi mijloacelor de muncă;</a:t>
            </a:r>
          </a:p>
          <a:p>
            <a:pPr marL="869950" lvl="1" algn="just" eaLnBrk="1" hangingPunct="1"/>
            <a:endParaRPr lang="ro-RO" dirty="0" smtClean="0"/>
          </a:p>
          <a:p>
            <a:pPr marL="869950" lvl="1" algn="just" eaLnBrk="1" hangingPunct="1"/>
            <a:r>
              <a:rPr lang="ro-RO" dirty="0" smtClean="0"/>
              <a:t>Mijloace individuale de protecţie;</a:t>
            </a:r>
          </a:p>
          <a:p>
            <a:pPr marL="869950" lvl="1" algn="just" eaLnBrk="1" hangingPunct="1"/>
            <a:endParaRPr lang="ro-RO" dirty="0" smtClean="0"/>
          </a:p>
          <a:p>
            <a:pPr marL="869950" lvl="1" algn="just" eaLnBrk="1" hangingPunct="1"/>
            <a:r>
              <a:rPr lang="ro-RO" dirty="0" smtClean="0"/>
              <a:t>Măsuri juridice şi educative de protecţie.</a:t>
            </a:r>
            <a:endParaRPr lang="en-US"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a:xfrm>
            <a:off x="457200" y="320040"/>
            <a:ext cx="7239000" cy="588680"/>
          </a:xfrm>
        </p:spPr>
        <p:txBody>
          <a:bodyPr/>
          <a:lstStyle/>
          <a:p>
            <a:pPr indent="365125" algn="just" eaLnBrk="1" hangingPunct="1"/>
            <a:r>
              <a:rPr lang="ro-RO" sz="2400" b="1" dirty="0" smtClean="0"/>
              <a:t>Mijloace individuale de protecţie a muncii</a:t>
            </a:r>
            <a:endParaRPr lang="en-US" sz="2400" b="1" dirty="0" smtClean="0"/>
          </a:p>
        </p:txBody>
      </p:sp>
      <p:sp>
        <p:nvSpPr>
          <p:cNvPr id="153603" name="Rectangle 3"/>
          <p:cNvSpPr>
            <a:spLocks noGrp="1" noChangeArrowheads="1"/>
          </p:cNvSpPr>
          <p:nvPr>
            <p:ph type="body" idx="1"/>
          </p:nvPr>
        </p:nvSpPr>
        <p:spPr>
          <a:xfrm>
            <a:off x="251520" y="1412776"/>
            <a:ext cx="7715200" cy="4286101"/>
          </a:xfrm>
        </p:spPr>
        <p:txBody>
          <a:bodyPr>
            <a:normAutofit fontScale="92500" lnSpcReduction="10000"/>
          </a:bodyPr>
          <a:lstStyle/>
          <a:p>
            <a:pPr lvl="1" algn="just" eaLnBrk="1" hangingPunct="1"/>
            <a:r>
              <a:rPr lang="ro-RO" sz="2200" dirty="0" smtClean="0">
                <a:solidFill>
                  <a:schemeClr val="tx1"/>
                </a:solidFill>
              </a:rPr>
              <a:t>Protecţia capului, ochilor şi feţei prin căşti, bonete, băşti, ochelari, filtre etc.;</a:t>
            </a:r>
          </a:p>
          <a:p>
            <a:pPr lvl="1" eaLnBrk="1" hangingPunct="1"/>
            <a:endParaRPr lang="ro-RO" sz="2200" dirty="0" smtClean="0">
              <a:solidFill>
                <a:schemeClr val="tx1"/>
              </a:solidFill>
            </a:endParaRPr>
          </a:p>
          <a:p>
            <a:pPr lvl="1" algn="just" eaLnBrk="1" hangingPunct="1"/>
            <a:r>
              <a:rPr lang="ro-RO" sz="2200" dirty="0" smtClean="0">
                <a:solidFill>
                  <a:schemeClr val="tx1"/>
                </a:solidFill>
              </a:rPr>
              <a:t>Protecţia auzului prin antifoane, căşti pentru urechi;</a:t>
            </a:r>
          </a:p>
          <a:p>
            <a:pPr lvl="1" eaLnBrk="1" hangingPunct="1"/>
            <a:endParaRPr lang="ro-RO" sz="2200" dirty="0" smtClean="0">
              <a:solidFill>
                <a:schemeClr val="tx1"/>
              </a:solidFill>
            </a:endParaRPr>
          </a:p>
          <a:p>
            <a:pPr lvl="1" algn="just" eaLnBrk="1" hangingPunct="1"/>
            <a:r>
              <a:rPr lang="ro-RO" sz="2200" dirty="0" smtClean="0">
                <a:solidFill>
                  <a:schemeClr val="tx1"/>
                </a:solidFill>
              </a:rPr>
              <a:t>Protecţia feţei şi a căilor respiratorii împotriva unor pulberi, vapori şi gaze nocive prin măşti de diferite tipuri;</a:t>
            </a:r>
          </a:p>
          <a:p>
            <a:pPr lvl="1" algn="just" eaLnBrk="1" hangingPunct="1"/>
            <a:endParaRPr lang="ro-RO" sz="2200" dirty="0" smtClean="0">
              <a:solidFill>
                <a:schemeClr val="tx1"/>
              </a:solidFill>
            </a:endParaRPr>
          </a:p>
          <a:p>
            <a:pPr lvl="1" algn="just" eaLnBrk="1" hangingPunct="1"/>
            <a:r>
              <a:rPr lang="ro-RO" sz="2200" dirty="0" smtClean="0">
                <a:solidFill>
                  <a:schemeClr val="tx1"/>
                </a:solidFill>
              </a:rPr>
              <a:t>Protecţia mâinilor împotriva unor soluţii acide, bazice, solvenţi, substanţe nocive, infecţioase prin mănuşi;</a:t>
            </a:r>
          </a:p>
          <a:p>
            <a:pPr lvl="1" algn="just" eaLnBrk="1" hangingPunct="1"/>
            <a:endParaRPr lang="ro-RO" sz="2200" dirty="0" smtClean="0">
              <a:solidFill>
                <a:schemeClr val="tx1"/>
              </a:solidFill>
            </a:endParaRPr>
          </a:p>
          <a:p>
            <a:pPr lvl="1" algn="just" eaLnBrk="1" hangingPunct="1"/>
            <a:r>
              <a:rPr lang="ro-RO" sz="2200" dirty="0" smtClean="0">
                <a:solidFill>
                  <a:schemeClr val="tx1"/>
                </a:solidFill>
              </a:rPr>
              <a:t>Protecţia corpului împotriva variaţiilor de temperatură, arsurilor, radiaţiilor prin halate, salopete etc.</a:t>
            </a:r>
            <a:endParaRPr lang="en-US" sz="2200" dirty="0" smtClean="0">
              <a:solidFill>
                <a:schemeClr val="tx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467544" y="0"/>
            <a:ext cx="7239000" cy="588680"/>
          </a:xfrm>
        </p:spPr>
        <p:txBody>
          <a:bodyPr/>
          <a:lstStyle/>
          <a:p>
            <a:pPr indent="365125" algn="just" eaLnBrk="1" hangingPunct="1"/>
            <a:r>
              <a:rPr lang="ro-RO" sz="2400" b="1" dirty="0" smtClean="0"/>
              <a:t>Măsuri juridice şi educative</a:t>
            </a:r>
            <a:endParaRPr lang="en-US" sz="2400" b="1" dirty="0" smtClean="0"/>
          </a:p>
        </p:txBody>
      </p:sp>
      <p:sp>
        <p:nvSpPr>
          <p:cNvPr id="154627" name="Rectangle 3"/>
          <p:cNvSpPr>
            <a:spLocks noGrp="1" noChangeArrowheads="1"/>
          </p:cNvSpPr>
          <p:nvPr>
            <p:ph type="body" idx="1"/>
          </p:nvPr>
        </p:nvSpPr>
        <p:spPr>
          <a:xfrm>
            <a:off x="179512" y="980728"/>
            <a:ext cx="7776864" cy="5400675"/>
          </a:xfrm>
        </p:spPr>
        <p:txBody>
          <a:bodyPr/>
          <a:lstStyle/>
          <a:p>
            <a:pPr marL="0" indent="365125" algn="just" eaLnBrk="1" hangingPunct="1">
              <a:lnSpc>
                <a:spcPct val="80000"/>
              </a:lnSpc>
              <a:buFont typeface="Wingdings" pitchFamily="2" charset="2"/>
              <a:buNone/>
            </a:pPr>
            <a:r>
              <a:rPr lang="ro-RO" sz="2100" dirty="0" smtClean="0"/>
              <a:t>Normele legale stabilesc unele măsuri juridice privitoare la protecţia muncii. Astfel, imediat după producerea accidentelor se trece la cercetarea lor de către personalul competent, dar nu de către cei care au obligaţii privind organizarea şi conducerea domeniului de activitate în care s-au produs accidentele.</a:t>
            </a:r>
          </a:p>
          <a:p>
            <a:pPr marL="0" indent="365125" algn="just" eaLnBrk="1" hangingPunct="1">
              <a:lnSpc>
                <a:spcPct val="80000"/>
              </a:lnSpc>
              <a:buFont typeface="Wingdings" pitchFamily="2" charset="2"/>
              <a:buNone/>
            </a:pPr>
            <a:endParaRPr lang="ro-RO" sz="2100" dirty="0" smtClean="0"/>
          </a:p>
          <a:p>
            <a:pPr marL="0" indent="365125" algn="just" eaLnBrk="1" hangingPunct="1">
              <a:lnSpc>
                <a:spcPct val="80000"/>
              </a:lnSpc>
              <a:buFont typeface="Wingdings" pitchFamily="2" charset="2"/>
              <a:buNone/>
            </a:pPr>
            <a:r>
              <a:rPr lang="ro-RO" sz="2100" dirty="0" smtClean="0"/>
              <a:t>Prin cercetare se stabilesc:</a:t>
            </a:r>
          </a:p>
          <a:p>
            <a:pPr marL="0" indent="365125" algn="just" eaLnBrk="1" hangingPunct="1">
              <a:lnSpc>
                <a:spcPct val="80000"/>
              </a:lnSpc>
              <a:buFont typeface="Wingdings" pitchFamily="2" charset="2"/>
              <a:buNone/>
            </a:pPr>
            <a:endParaRPr lang="ro-RO" sz="2100" dirty="0" smtClean="0"/>
          </a:p>
          <a:p>
            <a:pPr marL="946150" lvl="1" algn="just" eaLnBrk="1" hangingPunct="1">
              <a:lnSpc>
                <a:spcPct val="80000"/>
              </a:lnSpc>
            </a:pPr>
            <a:r>
              <a:rPr lang="ro-RO" sz="2000" dirty="0" smtClean="0"/>
              <a:t>Cauzele şi împrejurările în care s-au produs accidentele;</a:t>
            </a:r>
          </a:p>
          <a:p>
            <a:pPr marL="946150" lvl="1" algn="just" eaLnBrk="1" hangingPunct="1">
              <a:lnSpc>
                <a:spcPct val="80000"/>
              </a:lnSpc>
            </a:pPr>
            <a:endParaRPr lang="ro-RO" sz="2000" dirty="0" smtClean="0"/>
          </a:p>
          <a:p>
            <a:pPr marL="946150" lvl="1" algn="just" eaLnBrk="1" hangingPunct="1">
              <a:lnSpc>
                <a:spcPct val="80000"/>
              </a:lnSpc>
            </a:pPr>
            <a:r>
              <a:rPr lang="ro-RO" sz="2000" dirty="0" smtClean="0"/>
              <a:t>Prevederile legale care au fost încălcate;</a:t>
            </a:r>
          </a:p>
          <a:p>
            <a:pPr marL="946150" lvl="1" algn="just" eaLnBrk="1" hangingPunct="1">
              <a:lnSpc>
                <a:spcPct val="80000"/>
              </a:lnSpc>
            </a:pPr>
            <a:endParaRPr lang="ro-RO" sz="2000" dirty="0" smtClean="0"/>
          </a:p>
          <a:p>
            <a:pPr marL="946150" lvl="1" algn="just" eaLnBrk="1" hangingPunct="1">
              <a:lnSpc>
                <a:spcPct val="80000"/>
              </a:lnSpc>
            </a:pPr>
            <a:r>
              <a:rPr lang="ro-RO" sz="2000" dirty="0" smtClean="0"/>
              <a:t>Persoanele vinovate de producerea accidentelor şi răspunderile care le revin;</a:t>
            </a:r>
          </a:p>
          <a:p>
            <a:pPr marL="946150" lvl="1" algn="just" eaLnBrk="1" hangingPunct="1">
              <a:lnSpc>
                <a:spcPct val="80000"/>
              </a:lnSpc>
            </a:pPr>
            <a:endParaRPr lang="ro-RO" sz="2000" dirty="0" smtClean="0"/>
          </a:p>
          <a:p>
            <a:pPr marL="946150" lvl="1" algn="just" eaLnBrk="1" hangingPunct="1">
              <a:lnSpc>
                <a:spcPct val="80000"/>
              </a:lnSpc>
            </a:pPr>
            <a:r>
              <a:rPr lang="ro-RO" sz="2000" dirty="0" smtClean="0"/>
              <a:t>Măsurile şi termenele pentru remedierea deficienţelor şi prevenirea producerii în viitor a unor noi accidente.</a:t>
            </a:r>
            <a:endParaRPr lang="en-US" sz="2000" dirty="0" smtClean="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1" name="Rectangle 3"/>
          <p:cNvSpPr>
            <a:spLocks noGrp="1" noChangeArrowheads="1"/>
          </p:cNvSpPr>
          <p:nvPr>
            <p:ph type="body" idx="1"/>
          </p:nvPr>
        </p:nvSpPr>
        <p:spPr>
          <a:xfrm>
            <a:off x="251520" y="332656"/>
            <a:ext cx="7643192" cy="5798269"/>
          </a:xfrm>
        </p:spPr>
        <p:txBody>
          <a:bodyPr>
            <a:normAutofit lnSpcReduction="10000"/>
          </a:bodyPr>
          <a:lstStyle/>
          <a:p>
            <a:pPr marL="0" indent="365125" algn="just" eaLnBrk="1" hangingPunct="1">
              <a:lnSpc>
                <a:spcPct val="80000"/>
              </a:lnSpc>
              <a:buFont typeface="Wingdings" pitchFamily="2" charset="2"/>
              <a:buNone/>
            </a:pPr>
            <a:r>
              <a:rPr lang="ro-RO" sz="2100" dirty="0" smtClean="0"/>
              <a:t>Măsurile organizatorice şi educative referitoare la protecţia muncii sunt:</a:t>
            </a:r>
          </a:p>
          <a:p>
            <a:pPr marL="0" indent="365125" algn="just" eaLnBrk="1" hangingPunct="1">
              <a:lnSpc>
                <a:spcPct val="80000"/>
              </a:lnSpc>
              <a:buFont typeface="Wingdings" pitchFamily="2" charset="2"/>
              <a:buNone/>
            </a:pPr>
            <a:endParaRPr lang="ro-RO" sz="2100" dirty="0" smtClean="0"/>
          </a:p>
          <a:p>
            <a:pPr marL="869950" lvl="1" algn="just" eaLnBrk="1" hangingPunct="1">
              <a:lnSpc>
                <a:spcPct val="80000"/>
              </a:lnSpc>
            </a:pPr>
            <a:r>
              <a:rPr lang="ro-RO" sz="2000" dirty="0" smtClean="0"/>
              <a:t>Instruirea permanentă a personalului cu privire la normele generale şi specifice de protecţia muncii;</a:t>
            </a:r>
          </a:p>
          <a:p>
            <a:pPr marL="869950" lvl="1" algn="just" eaLnBrk="1" hangingPunct="1">
              <a:lnSpc>
                <a:spcPct val="80000"/>
              </a:lnSpc>
            </a:pPr>
            <a:endParaRPr lang="ro-RO" sz="2000" dirty="0" smtClean="0"/>
          </a:p>
          <a:p>
            <a:pPr marL="869950" lvl="1" algn="just" eaLnBrk="1" hangingPunct="1">
              <a:lnSpc>
                <a:spcPct val="80000"/>
              </a:lnSpc>
            </a:pPr>
            <a:r>
              <a:rPr lang="ro-RO" sz="2000" dirty="0" smtClean="0"/>
              <a:t>Elaborarea şi difuzarea unor materiale (pliante, broşuri, afişe, filme, fotografii, scheme, indicatoare, machete);</a:t>
            </a:r>
          </a:p>
          <a:p>
            <a:pPr marL="869950" lvl="1" algn="just" eaLnBrk="1" hangingPunct="1">
              <a:lnSpc>
                <a:spcPct val="80000"/>
              </a:lnSpc>
            </a:pPr>
            <a:endParaRPr lang="ro-RO" sz="2000" dirty="0" smtClean="0"/>
          </a:p>
          <a:p>
            <a:pPr marL="869950" lvl="1" algn="just" eaLnBrk="1" hangingPunct="1">
              <a:lnSpc>
                <a:spcPct val="80000"/>
              </a:lnSpc>
            </a:pPr>
            <a:r>
              <a:rPr lang="ro-RO" sz="2000" dirty="0" smtClean="0"/>
              <a:t>Asigurarea echipamentelor de protecţie specifice fiecărui post;</a:t>
            </a:r>
          </a:p>
          <a:p>
            <a:pPr marL="869950" lvl="1" algn="just" eaLnBrk="1" hangingPunct="1">
              <a:lnSpc>
                <a:spcPct val="80000"/>
              </a:lnSpc>
            </a:pPr>
            <a:endParaRPr lang="ro-RO" sz="2000" dirty="0" smtClean="0"/>
          </a:p>
          <a:p>
            <a:pPr marL="869950" lvl="1" algn="just" eaLnBrk="1" hangingPunct="1">
              <a:lnSpc>
                <a:spcPct val="80000"/>
              </a:lnSpc>
            </a:pPr>
            <a:r>
              <a:rPr lang="ro-RO" sz="2000" dirty="0" smtClean="0"/>
              <a:t>Controlul ierarhic permanent privind respectarea prevederilor legale şi a normelor de protecţie a muncii;</a:t>
            </a:r>
          </a:p>
          <a:p>
            <a:pPr marL="869950" lvl="1" algn="just" eaLnBrk="1" hangingPunct="1">
              <a:lnSpc>
                <a:spcPct val="80000"/>
              </a:lnSpc>
            </a:pPr>
            <a:endParaRPr lang="ro-RO" sz="2000" dirty="0" smtClean="0"/>
          </a:p>
          <a:p>
            <a:pPr marL="869950" lvl="1" algn="just" eaLnBrk="1" hangingPunct="1">
              <a:lnSpc>
                <a:spcPct val="80000"/>
              </a:lnSpc>
            </a:pPr>
            <a:r>
              <a:rPr lang="ro-RO" sz="2000" dirty="0" smtClean="0"/>
              <a:t>Organizarea şi ţinerea evidenţei şi efectuarea raportărilor privind accidentele de muncă şi bolile profesionale;</a:t>
            </a:r>
          </a:p>
          <a:p>
            <a:pPr marL="869950" lvl="1" algn="just" eaLnBrk="1" hangingPunct="1">
              <a:lnSpc>
                <a:spcPct val="80000"/>
              </a:lnSpc>
            </a:pPr>
            <a:endParaRPr lang="ro-RO" sz="2000" dirty="0" smtClean="0"/>
          </a:p>
          <a:p>
            <a:pPr marL="869950" lvl="1" algn="just" eaLnBrk="1" hangingPunct="1">
              <a:lnSpc>
                <a:spcPct val="80000"/>
              </a:lnSpc>
            </a:pPr>
            <a:r>
              <a:rPr lang="ro-RO" sz="2000" dirty="0" smtClean="0"/>
              <a:t>Aplicarea – după caz – de sancţiuni disciplinare, administrative şi penale, persoanelor vinovate de ponderea accidentelor</a:t>
            </a:r>
            <a:endParaRPr lang="en-US" sz="2000" dirty="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6" name="Rectangle 4"/>
          <p:cNvSpPr>
            <a:spLocks noChangeArrowheads="1"/>
          </p:cNvSpPr>
          <p:nvPr/>
        </p:nvSpPr>
        <p:spPr bwMode="auto">
          <a:xfrm>
            <a:off x="0" y="0"/>
            <a:ext cx="8172400" cy="5940088"/>
          </a:xfrm>
          <a:prstGeom prst="rect">
            <a:avLst/>
          </a:prstGeom>
          <a:noFill/>
          <a:ln w="9525">
            <a:noFill/>
            <a:miter lim="800000"/>
            <a:headEnd/>
            <a:tailEnd/>
          </a:ln>
          <a:effectLst/>
        </p:spPr>
        <p:txBody>
          <a:bodyPr wrap="square">
            <a:spAutoFit/>
          </a:bodyPr>
          <a:lstStyle/>
          <a:p>
            <a:pPr algn="l"/>
            <a:r>
              <a:rPr lang="en-US" sz="1800" dirty="0">
                <a:effectLst>
                  <a:outerShdw blurRad="38100" dist="38100" dir="2700000" algn="tl">
                    <a:srgbClr val="000000"/>
                  </a:outerShdw>
                </a:effectLst>
              </a:rPr>
              <a:t>	</a:t>
            </a:r>
            <a:r>
              <a:rPr lang="ro-RO" sz="2000" dirty="0">
                <a:effectLst>
                  <a:outerShdw blurRad="38100" dist="38100" dir="2700000" algn="tl">
                    <a:srgbClr val="000000"/>
                  </a:outerShdw>
                </a:effectLst>
              </a:rPr>
              <a:t>În prezent, navigaţia fluvială atât în Europa, cât şi pe alte continente deţine o pondere tot mai mare în ansamblul transporturilor de mărfuri. Din datele statistice publicate rezultă, de exemplu, faptul că, în Europa Centrală, navigaţia fluvială deţine aproape 1/3 din totalul traficului, avand o tendinţă de creştere permanentă.</a:t>
            </a:r>
          </a:p>
          <a:p>
            <a:pPr algn="l"/>
            <a:r>
              <a:rPr lang="en-US" sz="2000" dirty="0">
                <a:effectLst>
                  <a:outerShdw blurRad="38100" dist="38100" dir="2700000" algn="tl">
                    <a:srgbClr val="000000"/>
                  </a:outerShdw>
                </a:effectLst>
              </a:rPr>
              <a:t>	</a:t>
            </a:r>
            <a:r>
              <a:rPr lang="ro-RO" sz="2000" dirty="0">
                <a:effectLst>
                  <a:outerShdw blurRad="38100" dist="38100" dir="2700000" algn="tl">
                    <a:srgbClr val="000000"/>
                  </a:outerShdw>
                </a:effectLst>
              </a:rPr>
              <a:t>În aprecierea importanţei acestui sistem de transporturi, se ţine seama de mai multe elemente, între care mai importante sunt:</a:t>
            </a:r>
            <a:endParaRPr lang="ro-RO" sz="2000" b="1" dirty="0">
              <a:effectLst>
                <a:outerShdw blurRad="38100" dist="38100" dir="2700000" algn="tl">
                  <a:srgbClr val="000000"/>
                </a:outerShdw>
              </a:effectLst>
            </a:endParaRPr>
          </a:p>
          <a:p>
            <a:pPr algn="l"/>
            <a:r>
              <a:rPr lang="ro-RO" sz="2000" b="1" dirty="0">
                <a:effectLst>
                  <a:outerShdw blurRad="38100" dist="38100" dir="2700000" algn="tl">
                    <a:srgbClr val="000000"/>
                  </a:outerShdw>
                </a:effectLst>
              </a:rPr>
              <a:t>a) </a:t>
            </a:r>
            <a:r>
              <a:rPr lang="ro-RO" sz="2000" dirty="0">
                <a:solidFill>
                  <a:srgbClr val="FF0000"/>
                </a:solidFill>
                <a:effectLst>
                  <a:outerShdw blurRad="38100" dist="38100" dir="2700000" algn="tl">
                    <a:srgbClr val="000000"/>
                  </a:outerShdw>
                </a:effectLst>
              </a:rPr>
              <a:t>nivel destul de scăzut al cheltuielilor de exploatare</a:t>
            </a:r>
            <a:r>
              <a:rPr lang="ro-RO" sz="2000" b="1" dirty="0">
                <a:effectLst>
                  <a:outerShdw blurRad="38100" dist="38100" dir="2700000" algn="tl">
                    <a:srgbClr val="000000"/>
                  </a:outerShdw>
                </a:effectLst>
              </a:rPr>
              <a:t>,</a:t>
            </a:r>
            <a:r>
              <a:rPr lang="ro-RO" sz="2000" i="1" dirty="0">
                <a:effectLst>
                  <a:outerShdw blurRad="38100" dist="38100" dir="2700000" algn="tl">
                    <a:srgbClr val="000000"/>
                  </a:outerShdw>
                </a:effectLst>
              </a:rPr>
              <a:t> </a:t>
            </a:r>
            <a:r>
              <a:rPr lang="ro-RO" sz="2000" dirty="0">
                <a:effectLst>
                  <a:outerShdw blurRad="38100" dist="38100" dir="2700000" algn="tl">
                    <a:srgbClr val="000000"/>
                  </a:outerShdw>
                </a:effectLst>
              </a:rPr>
              <a:t>transporturile fluviale</a:t>
            </a:r>
            <a:r>
              <a:rPr lang="en-US" sz="2000" dirty="0">
                <a:effectLst>
                  <a:outerShdw blurRad="38100" dist="38100" dir="2700000" algn="tl">
                    <a:srgbClr val="000000"/>
                  </a:outerShdw>
                </a:effectLst>
              </a:rPr>
              <a:t>  </a:t>
            </a:r>
            <a:r>
              <a:rPr lang="ro-RO" sz="2000" dirty="0">
                <a:effectLst>
                  <a:outerShdw blurRad="38100" dist="38100" dir="2700000" algn="tl">
                    <a:srgbClr val="000000"/>
                  </a:outerShdw>
                </a:effectLst>
              </a:rPr>
              <a:t>reprezentând una din modalităţile de transport ieftine pentru mărfurile de comerţ</a:t>
            </a:r>
            <a:r>
              <a:rPr lang="en-US" sz="2000" dirty="0">
                <a:effectLst>
                  <a:outerShdw blurRad="38100" dist="38100" dir="2700000" algn="tl">
                    <a:srgbClr val="000000"/>
                  </a:outerShdw>
                </a:effectLst>
              </a:rPr>
              <a:t> </a:t>
            </a:r>
            <a:r>
              <a:rPr lang="ro-RO" sz="2000" dirty="0">
                <a:effectLst>
                  <a:outerShdw blurRad="38100" dist="38100" dir="2700000" algn="tl">
                    <a:srgbClr val="000000"/>
                  </a:outerShdw>
                </a:effectLst>
              </a:rPr>
              <a:t>exterior (de exemplu: de 2-3 ori mai ieftine decât cele feroviare, pe distanţe medii şi lungi);</a:t>
            </a:r>
            <a:endParaRPr lang="ro-RO" sz="2000" b="1" dirty="0">
              <a:effectLst>
                <a:outerShdw blurRad="38100" dist="38100" dir="2700000" algn="tl">
                  <a:srgbClr val="000000"/>
                </a:outerShdw>
              </a:effectLst>
            </a:endParaRPr>
          </a:p>
          <a:p>
            <a:pPr algn="l"/>
            <a:r>
              <a:rPr lang="ro-RO" sz="2000" b="1" dirty="0">
                <a:effectLst>
                  <a:outerShdw blurRad="38100" dist="38100" dir="2700000" algn="tl">
                    <a:srgbClr val="000000"/>
                  </a:outerShdw>
                </a:effectLst>
              </a:rPr>
              <a:t>b) </a:t>
            </a:r>
            <a:r>
              <a:rPr lang="ro-RO" sz="2000" dirty="0">
                <a:solidFill>
                  <a:srgbClr val="FF0000"/>
                </a:solidFill>
                <a:effectLst>
                  <a:outerShdw blurRad="38100" dist="38100" dir="2700000" algn="tl">
                    <a:srgbClr val="000000"/>
                  </a:outerShdw>
                </a:effectLst>
              </a:rPr>
              <a:t>economicitatea mai ridicată</a:t>
            </a:r>
            <a:r>
              <a:rPr lang="ro-RO" sz="2000" b="1" dirty="0">
                <a:effectLst>
                  <a:outerShdw blurRad="38100" dist="38100" dir="2700000" algn="tl">
                    <a:srgbClr val="000000"/>
                  </a:outerShdw>
                </a:effectLst>
              </a:rPr>
              <a:t>,</a:t>
            </a:r>
            <a:r>
              <a:rPr lang="ro-RO" sz="2000" i="1" dirty="0">
                <a:effectLst>
                  <a:outerShdw blurRad="38100" dist="38100" dir="2700000" algn="tl">
                    <a:srgbClr val="000000"/>
                  </a:outerShdw>
                </a:effectLst>
              </a:rPr>
              <a:t> </a:t>
            </a:r>
            <a:r>
              <a:rPr lang="ro-RO" sz="2000" dirty="0">
                <a:effectLst>
                  <a:outerShdw blurRad="38100" dist="38100" dir="2700000" algn="tl">
                    <a:srgbClr val="000000"/>
                  </a:outerShdw>
                </a:effectLst>
              </a:rPr>
              <a:t>în general, a transporturilor fluviale, ca urmare a cheltuielilor de investiţii mai reduse pentru dezvoltarea infrastructurii acestora, comparativ cu investiţiile pentru infrastructura celorlalte modalităţi de transport (de exemplu, flota fluvială are în componenţa ei o serie de nave fără propulsie, cu o complexitate de natură constructivă mult mai redusă, realizabilă cu investiţii minime</a:t>
            </a:r>
            <a:r>
              <a:rPr lang="ro-RO" sz="2000" dirty="0" smtClean="0">
                <a:effectLst>
                  <a:outerShdw blurRad="38100" dist="38100" dir="2700000" algn="tl">
                    <a:srgbClr val="000000"/>
                  </a:outerShdw>
                </a:effectLst>
              </a:rPr>
              <a:t>);</a:t>
            </a:r>
            <a:endParaRPr lang="ro-RO" sz="2000" b="1" dirty="0">
              <a:effectLst>
                <a:outerShdw blurRad="38100" dist="38100" dir="2700000" algn="tl">
                  <a:srgbClr val="000000"/>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animEffect transition="in" filter="fade">
                                      <p:cBhvr>
                                        <p:cTn id="7" dur="1000"/>
                                        <p:tgtEl>
                                          <p:spTgt spid="307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076">
                                            <p:txEl>
                                              <p:pRg st="1" end="1"/>
                                            </p:txEl>
                                          </p:spTgt>
                                        </p:tgtEl>
                                        <p:attrNameLst>
                                          <p:attrName>style.visibility</p:attrName>
                                        </p:attrNameLst>
                                      </p:cBhvr>
                                      <p:to>
                                        <p:strVal val="visible"/>
                                      </p:to>
                                    </p:set>
                                    <p:animEffect transition="in" filter="fade">
                                      <p:cBhvr>
                                        <p:cTn id="10" dur="1000"/>
                                        <p:tgtEl>
                                          <p:spTgt spid="3076">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076">
                                            <p:txEl>
                                              <p:pRg st="2" end="2"/>
                                            </p:txEl>
                                          </p:spTgt>
                                        </p:tgtEl>
                                        <p:attrNameLst>
                                          <p:attrName>style.visibility</p:attrName>
                                        </p:attrNameLst>
                                      </p:cBhvr>
                                      <p:to>
                                        <p:strVal val="visible"/>
                                      </p:to>
                                    </p:set>
                                    <p:animEffect transition="in" filter="fade">
                                      <p:cBhvr>
                                        <p:cTn id="13" dur="1000"/>
                                        <p:tgtEl>
                                          <p:spTgt spid="3076">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076">
                                            <p:txEl>
                                              <p:pRg st="3" end="3"/>
                                            </p:txEl>
                                          </p:spTgt>
                                        </p:tgtEl>
                                        <p:attrNameLst>
                                          <p:attrName>style.visibility</p:attrName>
                                        </p:attrNameLst>
                                      </p:cBhvr>
                                      <p:to>
                                        <p:strVal val="visible"/>
                                      </p:to>
                                    </p:set>
                                    <p:animEffect transition="in" filter="fade">
                                      <p:cBhvr>
                                        <p:cTn id="16" dur="1000"/>
                                        <p:tgtEl>
                                          <p:spTgt spid="307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Rot="1" noChangeArrowheads="1"/>
          </p:cNvSpPr>
          <p:nvPr/>
        </p:nvSpPr>
        <p:spPr>
          <a:xfrm>
            <a:off x="179512" y="2276872"/>
            <a:ext cx="7772400" cy="1440160"/>
          </a:xfrm>
          <a:prstGeom prst="rect">
            <a:avLst/>
          </a:prstGeom>
        </p:spPr>
        <p:txBody>
          <a:bodyPr vert="horz" lIns="45720" tIns="0" rIns="45720" bIns="0" anchor="b" anchorCtr="0">
            <a:normAutofit fontScale="9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800" b="1" i="0" u="none" strike="noStrike" kern="1200" cap="all" spc="0" normalizeH="0" baseline="0" noProof="0" dirty="0" err="1" smtClean="0">
                <a:ln w="500">
                  <a:solidFill>
                    <a:schemeClr val="tx2">
                      <a:shade val="20000"/>
                      <a:satMod val="120000"/>
                    </a:schemeClr>
                  </a:solidFill>
                </a:ln>
                <a:solidFill>
                  <a:schemeClr val="folHlink"/>
                </a:solidFill>
                <a:effectLst/>
                <a:uLnTx/>
                <a:uFillTx/>
                <a:latin typeface="Tahoma" charset="0"/>
                <a:ea typeface="+mj-ea"/>
                <a:cs typeface="+mj-cs"/>
              </a:rPr>
              <a:t>LOGISTICA</a:t>
            </a:r>
            <a:r>
              <a:rPr kumimoji="0" lang="en-US" sz="3800" b="1" i="0" u="none" strike="noStrike" kern="1200" cap="all" spc="0" normalizeH="0" baseline="0" noProof="0" dirty="0" smtClean="0">
                <a:ln w="500">
                  <a:solidFill>
                    <a:schemeClr val="tx2">
                      <a:shade val="20000"/>
                      <a:satMod val="120000"/>
                    </a:schemeClr>
                  </a:solidFill>
                </a:ln>
                <a:solidFill>
                  <a:schemeClr val="folHlink"/>
                </a:solidFill>
                <a:effectLst/>
                <a:uLnTx/>
                <a:uFillTx/>
                <a:latin typeface="Tahoma" charset="0"/>
                <a:ea typeface="+mj-ea"/>
                <a:cs typeface="+mj-cs"/>
              </a:rPr>
              <a:t> </a:t>
            </a:r>
            <a:r>
              <a:rPr kumimoji="0" lang="en-US" sz="3800" b="1" i="0" u="none" strike="noStrike" kern="1200" cap="all" spc="0" normalizeH="0" baseline="0" noProof="0" dirty="0" err="1" smtClean="0">
                <a:ln w="500">
                  <a:solidFill>
                    <a:schemeClr val="tx2">
                      <a:shade val="20000"/>
                      <a:satMod val="120000"/>
                    </a:schemeClr>
                  </a:solidFill>
                </a:ln>
                <a:solidFill>
                  <a:schemeClr val="folHlink"/>
                </a:solidFill>
                <a:effectLst/>
                <a:uLnTx/>
                <a:uFillTx/>
                <a:latin typeface="Tahoma" charset="0"/>
                <a:ea typeface="+mj-ea"/>
                <a:cs typeface="+mj-cs"/>
              </a:rPr>
              <a:t>TRANSPORTULUI</a:t>
            </a:r>
            <a:r>
              <a:rPr kumimoji="0" lang="en-US" sz="3800" b="1" i="0" u="none" strike="noStrike" kern="1200" cap="all" spc="0" normalizeH="0" baseline="0" noProof="0" dirty="0" smtClean="0">
                <a:ln w="500">
                  <a:solidFill>
                    <a:schemeClr val="tx2">
                      <a:shade val="20000"/>
                      <a:satMod val="120000"/>
                    </a:schemeClr>
                  </a:solidFill>
                </a:ln>
                <a:solidFill>
                  <a:schemeClr val="folHlink"/>
                </a:solidFill>
                <a:effectLst/>
                <a:uLnTx/>
                <a:uFillTx/>
                <a:latin typeface="Tahoma" charset="0"/>
                <a:ea typeface="+mj-ea"/>
                <a:cs typeface="+mj-cs"/>
              </a:rPr>
              <a:t> FLUVIAL DE </a:t>
            </a:r>
            <a:r>
              <a:rPr kumimoji="0" lang="en-US" sz="3800" b="1" i="0" u="none" strike="noStrike" kern="1200" cap="all" spc="0" normalizeH="0" baseline="0" noProof="0" dirty="0" err="1" smtClean="0">
                <a:ln w="500">
                  <a:solidFill>
                    <a:schemeClr val="tx2">
                      <a:shade val="20000"/>
                      <a:satMod val="120000"/>
                    </a:schemeClr>
                  </a:solidFill>
                </a:ln>
                <a:solidFill>
                  <a:schemeClr val="folHlink"/>
                </a:solidFill>
                <a:effectLst/>
                <a:uLnTx/>
                <a:uFillTx/>
                <a:latin typeface="Tahoma" charset="0"/>
                <a:ea typeface="+mj-ea"/>
                <a:cs typeface="+mj-cs"/>
              </a:rPr>
              <a:t>MĂRFURI</a:t>
            </a:r>
            <a:r>
              <a:rPr kumimoji="0" lang="en-US" sz="3800" b="1" i="0" u="none" strike="noStrike" kern="1200" cap="all" spc="0" normalizeH="0" baseline="0" noProof="0" dirty="0" smtClean="0">
                <a:ln w="500">
                  <a:solidFill>
                    <a:schemeClr val="tx2">
                      <a:shade val="20000"/>
                      <a:satMod val="120000"/>
                    </a:schemeClr>
                  </a:solidFill>
                </a:ln>
                <a:solidFill>
                  <a:schemeClr val="folHlink"/>
                </a:solidFill>
                <a:effectLst/>
                <a:uLnTx/>
                <a:uFillTx/>
                <a:latin typeface="Tahoma" charset="0"/>
                <a:ea typeface="+mj-ea"/>
                <a:cs typeface="+mj-cs"/>
              </a:rPr>
              <a:t> </a:t>
            </a:r>
            <a:r>
              <a:rPr kumimoji="0" lang="en-US" sz="3800" b="1" i="0" u="none" strike="noStrike" kern="1200" cap="all" spc="0" normalizeH="0" baseline="0" noProof="0" dirty="0" err="1" smtClean="0">
                <a:ln w="500">
                  <a:solidFill>
                    <a:schemeClr val="tx2">
                      <a:shade val="20000"/>
                      <a:satMod val="120000"/>
                    </a:schemeClr>
                  </a:solidFill>
                </a:ln>
                <a:solidFill>
                  <a:schemeClr val="folHlink"/>
                </a:solidFill>
                <a:effectLst/>
                <a:uLnTx/>
                <a:uFillTx/>
                <a:latin typeface="Tahoma" charset="0"/>
                <a:ea typeface="+mj-ea"/>
                <a:cs typeface="+mj-cs"/>
              </a:rPr>
              <a:t>ŞI</a:t>
            </a:r>
            <a:r>
              <a:rPr kumimoji="0" lang="en-US" sz="3800" b="1" i="0" u="none" strike="noStrike" kern="1200" cap="all" spc="0" normalizeH="0" baseline="0" noProof="0" dirty="0" smtClean="0">
                <a:ln w="500">
                  <a:solidFill>
                    <a:schemeClr val="tx2">
                      <a:shade val="20000"/>
                      <a:satMod val="120000"/>
                    </a:schemeClr>
                  </a:solidFill>
                </a:ln>
                <a:solidFill>
                  <a:schemeClr val="folHlink"/>
                </a:solidFill>
                <a:effectLst/>
                <a:uLnTx/>
                <a:uFillTx/>
                <a:latin typeface="Tahoma" charset="0"/>
                <a:ea typeface="+mj-ea"/>
                <a:cs typeface="+mj-cs"/>
              </a:rPr>
              <a:t> </a:t>
            </a:r>
            <a:r>
              <a:rPr kumimoji="0" lang="en-US" sz="3800" b="1" i="0" u="none" strike="noStrike" kern="1200" cap="all" spc="0" normalizeH="0" baseline="0" noProof="0" dirty="0" err="1" smtClean="0">
                <a:ln w="500">
                  <a:solidFill>
                    <a:schemeClr val="tx2">
                      <a:shade val="20000"/>
                      <a:satMod val="120000"/>
                    </a:schemeClr>
                  </a:solidFill>
                </a:ln>
                <a:solidFill>
                  <a:schemeClr val="folHlink"/>
                </a:solidFill>
                <a:effectLst/>
                <a:uLnTx/>
                <a:uFillTx/>
                <a:latin typeface="Tahoma" charset="0"/>
                <a:ea typeface="+mj-ea"/>
                <a:cs typeface="+mj-cs"/>
              </a:rPr>
              <a:t>CĂLĂTORI</a:t>
            </a:r>
            <a:endParaRPr kumimoji="0" lang="ro-RO" sz="3800" b="1" i="0" u="none" strike="noStrike" kern="1200" cap="all" spc="0" normalizeH="0" baseline="0" noProof="0" dirty="0">
              <a:ln w="500">
                <a:solidFill>
                  <a:schemeClr val="tx2">
                    <a:shade val="20000"/>
                    <a:satMod val="120000"/>
                  </a:schemeClr>
                </a:solidFill>
              </a:ln>
              <a:solidFill>
                <a:schemeClr val="folHlink"/>
              </a:solidFill>
              <a:effectLst/>
              <a:uLnTx/>
              <a:uFillTx/>
              <a:latin typeface="Tahoma" charset="0"/>
              <a:ea typeface="+mj-ea"/>
              <a:cs typeface="+mj-cs"/>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ChangeArrowheads="1"/>
          </p:cNvSpPr>
          <p:nvPr/>
        </p:nvSpPr>
        <p:spPr bwMode="auto">
          <a:xfrm>
            <a:off x="0" y="332656"/>
            <a:ext cx="8100391" cy="1015663"/>
          </a:xfrm>
          <a:prstGeom prst="rect">
            <a:avLst/>
          </a:prstGeom>
          <a:noFill/>
          <a:ln w="9525">
            <a:noFill/>
            <a:miter lim="800000"/>
            <a:headEnd/>
            <a:tailEnd/>
          </a:ln>
          <a:effectLst/>
        </p:spPr>
        <p:txBody>
          <a:bodyPr wrap="square" anchor="ctr">
            <a:spAutoFit/>
          </a:bodyPr>
          <a:lstStyle/>
          <a:p>
            <a:pPr algn="just"/>
            <a:r>
              <a:rPr lang="en-US" sz="1600" dirty="0">
                <a:latin typeface="Tahoma" charset="0"/>
              </a:rPr>
              <a:t>   </a:t>
            </a:r>
            <a:r>
              <a:rPr lang="ro-RO" sz="2000" dirty="0">
                <a:effectLst>
                  <a:outerShdw blurRad="38100" dist="38100" dir="2700000" algn="tl">
                    <a:srgbClr val="000000"/>
                  </a:outerShdw>
                </a:effectLst>
                <a:latin typeface="Tahoma" charset="0"/>
              </a:rPr>
              <a:t>Conceptul de distribuţie fizică a fost larg utilizat decenii de-a rândul, înainte ca termenul </a:t>
            </a:r>
            <a:r>
              <a:rPr lang="ro-RO" sz="2000" b="1" i="1" dirty="0">
                <a:effectLst>
                  <a:outerShdw blurRad="38100" dist="38100" dir="2700000" algn="tl">
                    <a:srgbClr val="000000"/>
                  </a:outerShdw>
                </a:effectLst>
                <a:latin typeface="Tahoma" charset="0"/>
              </a:rPr>
              <a:t>logistică</a:t>
            </a:r>
            <a:r>
              <a:rPr lang="ro-RO" sz="2000" dirty="0">
                <a:effectLst>
                  <a:outerShdw blurRad="38100" dist="38100" dir="2700000" algn="tl">
                    <a:srgbClr val="000000"/>
                  </a:outerShdw>
                </a:effectLst>
                <a:latin typeface="Tahoma" charset="0"/>
              </a:rPr>
              <a:t> să fie frecvent folosit în vocabularul mediului universitar şi al afacerilor.</a:t>
            </a:r>
          </a:p>
        </p:txBody>
      </p:sp>
      <p:sp>
        <p:nvSpPr>
          <p:cNvPr id="8" name="Rectangle 9"/>
          <p:cNvSpPr>
            <a:spLocks noChangeArrowheads="1"/>
          </p:cNvSpPr>
          <p:nvPr/>
        </p:nvSpPr>
        <p:spPr bwMode="auto">
          <a:xfrm>
            <a:off x="1763713" y="2349500"/>
            <a:ext cx="5400675" cy="2592388"/>
          </a:xfrm>
          <a:prstGeom prst="rect">
            <a:avLst/>
          </a:prstGeom>
          <a:solidFill>
            <a:schemeClr val="accent1"/>
          </a:solidFill>
          <a:ln w="9525">
            <a:solidFill>
              <a:schemeClr val="tx1"/>
            </a:solidFill>
            <a:miter lim="800000"/>
            <a:headEnd/>
            <a:tailEnd/>
          </a:ln>
          <a:effectLst/>
        </p:spPr>
        <p:txBody>
          <a:bodyPr wrap="none" anchor="ctr"/>
          <a:lstStyle/>
          <a:p>
            <a:endParaRPr lang="ro-RO"/>
          </a:p>
        </p:txBody>
      </p:sp>
      <p:sp>
        <p:nvSpPr>
          <p:cNvPr id="9" name="Line 10"/>
          <p:cNvSpPr>
            <a:spLocks noChangeShapeType="1"/>
          </p:cNvSpPr>
          <p:nvPr/>
        </p:nvSpPr>
        <p:spPr bwMode="auto">
          <a:xfrm>
            <a:off x="2124075" y="2709863"/>
            <a:ext cx="4679950" cy="0"/>
          </a:xfrm>
          <a:prstGeom prst="line">
            <a:avLst/>
          </a:prstGeom>
          <a:noFill/>
          <a:ln w="9525">
            <a:solidFill>
              <a:schemeClr val="tx1"/>
            </a:solidFill>
            <a:round/>
            <a:headEnd type="stealth" w="lg" len="lg"/>
            <a:tailEnd type="stealth" w="lg" len="lg"/>
          </a:ln>
          <a:effectLst/>
        </p:spPr>
        <p:txBody>
          <a:bodyPr/>
          <a:lstStyle/>
          <a:p>
            <a:endParaRPr lang="en-US"/>
          </a:p>
        </p:txBody>
      </p:sp>
      <p:sp>
        <p:nvSpPr>
          <p:cNvPr id="10" name="Line 11"/>
          <p:cNvSpPr>
            <a:spLocks noChangeShapeType="1"/>
          </p:cNvSpPr>
          <p:nvPr/>
        </p:nvSpPr>
        <p:spPr bwMode="auto">
          <a:xfrm>
            <a:off x="2124075" y="4510088"/>
            <a:ext cx="4679950" cy="0"/>
          </a:xfrm>
          <a:prstGeom prst="line">
            <a:avLst/>
          </a:prstGeom>
          <a:noFill/>
          <a:ln w="9525">
            <a:solidFill>
              <a:schemeClr val="tx1"/>
            </a:solidFill>
            <a:round/>
            <a:headEnd type="stealth" w="lg" len="lg"/>
            <a:tailEnd type="stealth" w="lg" len="lg"/>
          </a:ln>
          <a:effectLst/>
        </p:spPr>
        <p:txBody>
          <a:bodyPr/>
          <a:lstStyle/>
          <a:p>
            <a:endParaRPr lang="en-US"/>
          </a:p>
        </p:txBody>
      </p:sp>
      <p:sp>
        <p:nvSpPr>
          <p:cNvPr id="11" name="Rectangle 12"/>
          <p:cNvSpPr>
            <a:spLocks noChangeArrowheads="1"/>
          </p:cNvSpPr>
          <p:nvPr/>
        </p:nvSpPr>
        <p:spPr bwMode="auto">
          <a:xfrm>
            <a:off x="612775" y="3286125"/>
            <a:ext cx="1008063" cy="647700"/>
          </a:xfrm>
          <a:prstGeom prst="rect">
            <a:avLst/>
          </a:prstGeom>
          <a:solidFill>
            <a:srgbClr val="FF9900"/>
          </a:solidFill>
          <a:ln w="12700">
            <a:solidFill>
              <a:schemeClr val="tx1"/>
            </a:solidFill>
            <a:miter lim="800000"/>
            <a:headEnd/>
            <a:tailEnd/>
          </a:ln>
          <a:effectLst/>
        </p:spPr>
        <p:txBody>
          <a:bodyPr wrap="none" anchor="ctr"/>
          <a:lstStyle/>
          <a:p>
            <a:pPr algn="ctr"/>
            <a:r>
              <a:rPr lang="ro-RO">
                <a:latin typeface="Tahoma" charset="0"/>
              </a:rPr>
              <a:t>Furnizorii</a:t>
            </a:r>
          </a:p>
        </p:txBody>
      </p:sp>
      <p:sp>
        <p:nvSpPr>
          <p:cNvPr id="12" name="Rectangle 13"/>
          <p:cNvSpPr>
            <a:spLocks noChangeArrowheads="1"/>
          </p:cNvSpPr>
          <p:nvPr/>
        </p:nvSpPr>
        <p:spPr bwMode="auto">
          <a:xfrm>
            <a:off x="1979613" y="3286125"/>
            <a:ext cx="1296987" cy="647700"/>
          </a:xfrm>
          <a:prstGeom prst="rect">
            <a:avLst/>
          </a:prstGeom>
          <a:solidFill>
            <a:srgbClr val="FF9900"/>
          </a:solidFill>
          <a:ln w="12700">
            <a:solidFill>
              <a:schemeClr val="tx1"/>
            </a:solidFill>
            <a:miter lim="800000"/>
            <a:headEnd/>
            <a:tailEnd/>
          </a:ln>
          <a:effectLst/>
        </p:spPr>
        <p:txBody>
          <a:bodyPr wrap="none" anchor="ctr"/>
          <a:lstStyle/>
          <a:p>
            <a:pPr algn="ctr"/>
            <a:r>
              <a:rPr lang="ro-RO" dirty="0">
                <a:latin typeface="Tahoma" charset="0"/>
              </a:rPr>
              <a:t>Aprovi-</a:t>
            </a:r>
          </a:p>
          <a:p>
            <a:pPr algn="ctr"/>
            <a:r>
              <a:rPr lang="ro-RO" dirty="0">
                <a:latin typeface="Tahoma" charset="0"/>
              </a:rPr>
              <a:t>zionarea</a:t>
            </a:r>
          </a:p>
        </p:txBody>
      </p:sp>
      <p:sp>
        <p:nvSpPr>
          <p:cNvPr id="13" name="Rectangle 14"/>
          <p:cNvSpPr>
            <a:spLocks noChangeArrowheads="1"/>
          </p:cNvSpPr>
          <p:nvPr/>
        </p:nvSpPr>
        <p:spPr bwMode="auto">
          <a:xfrm>
            <a:off x="3708400" y="3286125"/>
            <a:ext cx="1295400" cy="647700"/>
          </a:xfrm>
          <a:prstGeom prst="rect">
            <a:avLst/>
          </a:prstGeom>
          <a:solidFill>
            <a:srgbClr val="FF9900"/>
          </a:solidFill>
          <a:ln w="12700">
            <a:solidFill>
              <a:schemeClr val="tx1"/>
            </a:solidFill>
            <a:miter lim="800000"/>
            <a:headEnd/>
            <a:tailEnd/>
          </a:ln>
          <a:effectLst/>
        </p:spPr>
        <p:txBody>
          <a:bodyPr wrap="none" anchor="ctr"/>
          <a:lstStyle/>
          <a:p>
            <a:pPr algn="ctr"/>
            <a:r>
              <a:rPr lang="ro-RO">
                <a:latin typeface="Tahoma" charset="0"/>
              </a:rPr>
              <a:t>Susţinerea</a:t>
            </a:r>
          </a:p>
          <a:p>
            <a:pPr algn="ctr"/>
            <a:r>
              <a:rPr lang="ro-RO">
                <a:latin typeface="Tahoma" charset="0"/>
              </a:rPr>
              <a:t>operaţ</a:t>
            </a:r>
            <a:r>
              <a:rPr lang="en-US">
                <a:latin typeface="Tahoma" charset="0"/>
              </a:rPr>
              <a:t>i</a:t>
            </a:r>
            <a:r>
              <a:rPr lang="ro-RO">
                <a:latin typeface="Tahoma" charset="0"/>
              </a:rPr>
              <a:t>unilor</a:t>
            </a:r>
          </a:p>
        </p:txBody>
      </p:sp>
      <p:sp>
        <p:nvSpPr>
          <p:cNvPr id="14" name="Rectangle 15"/>
          <p:cNvSpPr>
            <a:spLocks noChangeArrowheads="1"/>
          </p:cNvSpPr>
          <p:nvPr/>
        </p:nvSpPr>
        <p:spPr bwMode="auto">
          <a:xfrm>
            <a:off x="5364163" y="3286125"/>
            <a:ext cx="1368425" cy="647700"/>
          </a:xfrm>
          <a:prstGeom prst="rect">
            <a:avLst/>
          </a:prstGeom>
          <a:solidFill>
            <a:srgbClr val="FF9900"/>
          </a:solidFill>
          <a:ln w="12700">
            <a:solidFill>
              <a:schemeClr val="tx1"/>
            </a:solidFill>
            <a:miter lim="800000"/>
            <a:headEnd/>
            <a:tailEnd/>
          </a:ln>
          <a:effectLst/>
        </p:spPr>
        <p:txBody>
          <a:bodyPr wrap="none" anchor="ctr"/>
          <a:lstStyle/>
          <a:p>
            <a:pPr algn="ctr"/>
            <a:r>
              <a:rPr lang="ro-RO"/>
              <a:t>Distribuţia </a:t>
            </a:r>
            <a:endParaRPr lang="en-US"/>
          </a:p>
          <a:p>
            <a:pPr algn="ctr"/>
            <a:r>
              <a:rPr lang="ro-RO"/>
              <a:t>fizică</a:t>
            </a:r>
          </a:p>
        </p:txBody>
      </p:sp>
      <p:sp>
        <p:nvSpPr>
          <p:cNvPr id="15" name="Rectangle 16"/>
          <p:cNvSpPr>
            <a:spLocks noChangeArrowheads="1"/>
          </p:cNvSpPr>
          <p:nvPr/>
        </p:nvSpPr>
        <p:spPr bwMode="auto">
          <a:xfrm>
            <a:off x="7453313" y="3286125"/>
            <a:ext cx="1008062" cy="647700"/>
          </a:xfrm>
          <a:prstGeom prst="rect">
            <a:avLst/>
          </a:prstGeom>
          <a:solidFill>
            <a:srgbClr val="FF9900"/>
          </a:solidFill>
          <a:ln w="12700">
            <a:solidFill>
              <a:schemeClr val="tx1"/>
            </a:solidFill>
            <a:miter lim="800000"/>
            <a:headEnd/>
            <a:tailEnd/>
          </a:ln>
          <a:effectLst/>
        </p:spPr>
        <p:txBody>
          <a:bodyPr wrap="none" anchor="ctr"/>
          <a:lstStyle/>
          <a:p>
            <a:pPr algn="ctr"/>
            <a:r>
              <a:rPr lang="ro-RO"/>
              <a:t>Clienţii</a:t>
            </a:r>
          </a:p>
        </p:txBody>
      </p:sp>
      <p:sp>
        <p:nvSpPr>
          <p:cNvPr id="16" name="Rectangle 17"/>
          <p:cNvSpPr>
            <a:spLocks noChangeArrowheads="1"/>
          </p:cNvSpPr>
          <p:nvPr/>
        </p:nvSpPr>
        <p:spPr bwMode="auto">
          <a:xfrm>
            <a:off x="2916238" y="2422525"/>
            <a:ext cx="3168650" cy="215900"/>
          </a:xfrm>
          <a:prstGeom prst="rect">
            <a:avLst/>
          </a:prstGeom>
          <a:solidFill>
            <a:schemeClr val="accent1"/>
          </a:solidFill>
          <a:ln w="9525">
            <a:noFill/>
            <a:miter lim="800000"/>
            <a:headEnd/>
            <a:tailEnd/>
          </a:ln>
          <a:effectLst/>
        </p:spPr>
        <p:txBody>
          <a:bodyPr wrap="none" anchor="ctr"/>
          <a:lstStyle/>
          <a:p>
            <a:pPr algn="ctr"/>
            <a:r>
              <a:rPr lang="ro-RO">
                <a:latin typeface="Tahoma" charset="0"/>
              </a:rPr>
              <a:t>Fluxul</a:t>
            </a:r>
            <a:r>
              <a:rPr lang="en-US">
                <a:latin typeface="Tahoma" charset="0"/>
              </a:rPr>
              <a:t> m</a:t>
            </a:r>
            <a:r>
              <a:rPr lang="ro-RO">
                <a:latin typeface="Tahoma" charset="0"/>
              </a:rPr>
              <a:t>ărfurilor</a:t>
            </a:r>
          </a:p>
        </p:txBody>
      </p:sp>
      <p:sp>
        <p:nvSpPr>
          <p:cNvPr id="17" name="Rectangle 18"/>
          <p:cNvSpPr>
            <a:spLocks noChangeArrowheads="1"/>
          </p:cNvSpPr>
          <p:nvPr/>
        </p:nvSpPr>
        <p:spPr bwMode="auto">
          <a:xfrm>
            <a:off x="2916238" y="4581525"/>
            <a:ext cx="3240087" cy="288925"/>
          </a:xfrm>
          <a:prstGeom prst="rect">
            <a:avLst/>
          </a:prstGeom>
          <a:solidFill>
            <a:schemeClr val="accent1"/>
          </a:solidFill>
          <a:ln w="9525">
            <a:noFill/>
            <a:miter lim="800000"/>
            <a:headEnd/>
            <a:tailEnd/>
          </a:ln>
          <a:effectLst/>
        </p:spPr>
        <p:txBody>
          <a:bodyPr wrap="none" anchor="ctr"/>
          <a:lstStyle/>
          <a:p>
            <a:pPr algn="ctr"/>
            <a:r>
              <a:rPr lang="ro-RO">
                <a:latin typeface="Tahoma" charset="0"/>
              </a:rPr>
              <a:t>Fluxul</a:t>
            </a:r>
            <a:r>
              <a:rPr lang="en-US">
                <a:latin typeface="Tahoma" charset="0"/>
              </a:rPr>
              <a:t> </a:t>
            </a:r>
            <a:r>
              <a:rPr lang="ro-RO">
                <a:latin typeface="Tahoma" charset="0"/>
              </a:rPr>
              <a:t>informa</a:t>
            </a:r>
            <a:r>
              <a:rPr lang="ro-RO"/>
              <a:t>ţiilor</a:t>
            </a:r>
          </a:p>
        </p:txBody>
      </p:sp>
      <p:sp>
        <p:nvSpPr>
          <p:cNvPr id="18" name="Line 19"/>
          <p:cNvSpPr>
            <a:spLocks noChangeShapeType="1"/>
          </p:cNvSpPr>
          <p:nvPr/>
        </p:nvSpPr>
        <p:spPr bwMode="auto">
          <a:xfrm>
            <a:off x="1620838" y="3573463"/>
            <a:ext cx="358775" cy="0"/>
          </a:xfrm>
          <a:prstGeom prst="line">
            <a:avLst/>
          </a:prstGeom>
          <a:noFill/>
          <a:ln w="9525">
            <a:solidFill>
              <a:schemeClr val="tx1"/>
            </a:solidFill>
            <a:round/>
            <a:headEnd type="stealth" w="lg" len="lg"/>
            <a:tailEnd type="stealth" w="lg" len="lg"/>
          </a:ln>
          <a:effectLst/>
        </p:spPr>
        <p:txBody>
          <a:bodyPr/>
          <a:lstStyle/>
          <a:p>
            <a:endParaRPr lang="en-US"/>
          </a:p>
        </p:txBody>
      </p:sp>
      <p:sp>
        <p:nvSpPr>
          <p:cNvPr id="19" name="Line 20"/>
          <p:cNvSpPr>
            <a:spLocks noChangeShapeType="1"/>
          </p:cNvSpPr>
          <p:nvPr/>
        </p:nvSpPr>
        <p:spPr bwMode="auto">
          <a:xfrm>
            <a:off x="6732588" y="3573463"/>
            <a:ext cx="720725" cy="0"/>
          </a:xfrm>
          <a:prstGeom prst="line">
            <a:avLst/>
          </a:prstGeom>
          <a:noFill/>
          <a:ln w="9525">
            <a:solidFill>
              <a:schemeClr val="tx1"/>
            </a:solidFill>
            <a:round/>
            <a:headEnd type="stealth" w="lg" len="lg"/>
            <a:tailEnd type="stealth" w="lg" len="lg"/>
          </a:ln>
          <a:effectLst/>
        </p:spPr>
        <p:txBody>
          <a:bodyPr/>
          <a:lstStyle/>
          <a:p>
            <a:endParaRPr lang="en-US"/>
          </a:p>
        </p:txBody>
      </p:sp>
      <p:sp>
        <p:nvSpPr>
          <p:cNvPr id="20" name="Rectangle 7"/>
          <p:cNvSpPr>
            <a:spLocks noChangeArrowheads="1"/>
          </p:cNvSpPr>
          <p:nvPr/>
        </p:nvSpPr>
        <p:spPr bwMode="auto">
          <a:xfrm>
            <a:off x="0" y="5539929"/>
            <a:ext cx="8172400" cy="1077218"/>
          </a:xfrm>
          <a:prstGeom prst="rect">
            <a:avLst/>
          </a:prstGeom>
          <a:noFill/>
          <a:ln w="9525">
            <a:noFill/>
            <a:miter lim="800000"/>
            <a:headEnd/>
            <a:tailEnd/>
          </a:ln>
          <a:effectLst/>
        </p:spPr>
        <p:txBody>
          <a:bodyPr wrap="square" anchor="ctr">
            <a:spAutoFit/>
          </a:bodyPr>
          <a:lstStyle/>
          <a:p>
            <a:pPr algn="just"/>
            <a:r>
              <a:rPr lang="ro-RO" sz="1600" dirty="0" smtClean="0">
                <a:effectLst>
                  <a:outerShdw blurRad="38100" dist="38100" dir="2700000" algn="tl">
                    <a:srgbClr val="000000"/>
                  </a:outerShdw>
                </a:effectLst>
                <a:latin typeface="Tahoma" charset="0"/>
              </a:rPr>
              <a:t>Philip Kotler</a:t>
            </a:r>
            <a:r>
              <a:rPr lang="en-US" sz="1600" dirty="0" smtClean="0">
                <a:effectLst>
                  <a:outerShdw blurRad="38100" dist="38100" dir="2700000" algn="tl">
                    <a:srgbClr val="000000"/>
                  </a:outerShdw>
                </a:effectLst>
                <a:latin typeface="Tahoma" charset="0"/>
              </a:rPr>
              <a:t>: </a:t>
            </a:r>
            <a:r>
              <a:rPr lang="ro-RO" sz="1600" dirty="0" smtClean="0">
                <a:solidFill>
                  <a:schemeClr val="folHlink"/>
                </a:solidFill>
                <a:effectLst>
                  <a:outerShdw blurRad="38100" dist="38100" dir="2700000" algn="tl">
                    <a:srgbClr val="000000"/>
                  </a:outerShdw>
                </a:effectLst>
                <a:latin typeface="Tahoma" charset="0"/>
              </a:rPr>
              <a:t>„</a:t>
            </a:r>
            <a:r>
              <a:rPr lang="ro-RO" sz="1600" b="1" i="1" dirty="0" smtClean="0">
                <a:solidFill>
                  <a:schemeClr val="folHlink"/>
                </a:solidFill>
                <a:effectLst>
                  <a:outerShdw blurRad="38100" dist="38100" dir="2700000" algn="tl">
                    <a:srgbClr val="000000"/>
                  </a:outerShdw>
                </a:effectLst>
                <a:latin typeface="Tahoma" charset="0"/>
              </a:rPr>
              <a:t>Distribuţia </a:t>
            </a:r>
            <a:r>
              <a:rPr lang="ro-RO" sz="1600" b="1" i="1" dirty="0">
                <a:solidFill>
                  <a:schemeClr val="folHlink"/>
                </a:solidFill>
                <a:effectLst>
                  <a:outerShdw blurRad="38100" dist="38100" dir="2700000" algn="tl">
                    <a:srgbClr val="000000"/>
                  </a:outerShdw>
                </a:effectLst>
                <a:latin typeface="Tahoma" charset="0"/>
              </a:rPr>
              <a:t>fizică implică planificarea, realizarea şi controlul fluxului fizic al materialelor şi produselor finite, de la punctele de origine la punctele de utilizare, în vederea satisfacerii necesităţiilor consumatorilor în condiţiile obţinerii de profit</a:t>
            </a:r>
            <a:r>
              <a:rPr lang="ro-RO" sz="1600" dirty="0">
                <a:solidFill>
                  <a:schemeClr val="folHlink"/>
                </a:solidFill>
                <a:effectLst>
                  <a:outerShdw blurRad="38100" dist="38100" dir="2700000" algn="tl">
                    <a:srgbClr val="000000"/>
                  </a:outerShdw>
                </a:effectLst>
                <a:latin typeface="Tahoma" charset="0"/>
              </a:rPr>
              <a:t>”.</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4"/>
          <p:cNvSpPr>
            <a:spLocks noChangeArrowheads="1"/>
          </p:cNvSpPr>
          <p:nvPr/>
        </p:nvSpPr>
        <p:spPr bwMode="auto">
          <a:xfrm>
            <a:off x="684213" y="0"/>
            <a:ext cx="7837487" cy="396875"/>
          </a:xfrm>
          <a:prstGeom prst="rect">
            <a:avLst/>
          </a:prstGeom>
          <a:noFill/>
          <a:ln w="9525">
            <a:noFill/>
            <a:miter lim="800000"/>
            <a:headEnd/>
            <a:tailEnd/>
          </a:ln>
          <a:effectLst/>
        </p:spPr>
        <p:txBody>
          <a:bodyPr wrap="none" anchor="ctr">
            <a:spAutoFit/>
          </a:bodyPr>
          <a:lstStyle/>
          <a:p>
            <a:r>
              <a:rPr lang="ro-RO" sz="2000" b="1" dirty="0">
                <a:solidFill>
                  <a:srgbClr val="FF0000"/>
                </a:solidFill>
                <a:effectLst>
                  <a:outerShdw blurRad="38100" dist="38100" dir="2700000" algn="tl">
                    <a:srgbClr val="000000"/>
                  </a:outerShdw>
                </a:effectLst>
                <a:latin typeface="Tahoma" charset="0"/>
              </a:rPr>
              <a:t>Orientări în transportul fluvial, limitele logistice ale acestuia</a:t>
            </a:r>
          </a:p>
        </p:txBody>
      </p:sp>
      <p:pic>
        <p:nvPicPr>
          <p:cNvPr id="32773" name="Picture 5"/>
          <p:cNvPicPr>
            <a:picLocks noChangeAspect="1" noChangeArrowheads="1"/>
          </p:cNvPicPr>
          <p:nvPr/>
        </p:nvPicPr>
        <p:blipFill>
          <a:blip r:embed="rId2" cstate="print">
            <a:lum bright="-6000" contrast="6000"/>
          </a:blip>
          <a:srcRect/>
          <a:stretch>
            <a:fillRect/>
          </a:stretch>
        </p:blipFill>
        <p:spPr bwMode="auto">
          <a:xfrm>
            <a:off x="1" y="333375"/>
            <a:ext cx="4427983" cy="3642907"/>
          </a:xfrm>
          <a:prstGeom prst="rect">
            <a:avLst/>
          </a:prstGeom>
          <a:noFill/>
          <a:ln w="9525">
            <a:noFill/>
            <a:miter lim="800000"/>
            <a:headEnd/>
            <a:tailEnd/>
          </a:ln>
        </p:spPr>
      </p:pic>
      <p:sp>
        <p:nvSpPr>
          <p:cNvPr id="32774" name="Rectangle 6"/>
          <p:cNvSpPr>
            <a:spLocks noChangeArrowheads="1"/>
          </p:cNvSpPr>
          <p:nvPr/>
        </p:nvSpPr>
        <p:spPr bwMode="auto">
          <a:xfrm>
            <a:off x="0" y="404813"/>
            <a:ext cx="3236913" cy="549275"/>
          </a:xfrm>
          <a:prstGeom prst="rect">
            <a:avLst/>
          </a:prstGeom>
          <a:noFill/>
          <a:ln w="9525">
            <a:noFill/>
            <a:miter lim="800000"/>
            <a:headEnd/>
            <a:tailEnd/>
          </a:ln>
          <a:effectLst/>
        </p:spPr>
        <p:txBody>
          <a:bodyPr anchor="ctr">
            <a:spAutoFit/>
          </a:bodyPr>
          <a:lstStyle/>
          <a:p>
            <a:pPr algn="ctr"/>
            <a:r>
              <a:rPr lang="ro-RO" dirty="0"/>
              <a:t> </a:t>
            </a:r>
            <a:r>
              <a:rPr lang="ro-RO" sz="1200" b="1" dirty="0">
                <a:solidFill>
                  <a:srgbClr val="FF0000"/>
                </a:solidFill>
                <a:effectLst>
                  <a:outerShdw blurRad="38100" dist="38100" dir="2700000" algn="tl">
                    <a:srgbClr val="000000"/>
                  </a:outerShdw>
                </a:effectLst>
                <a:latin typeface="Tahoma" charset="0"/>
              </a:rPr>
              <a:t>Coridoare europene pentru transport fluvial</a:t>
            </a:r>
            <a:r>
              <a:rPr lang="en-US" sz="1200" b="1" dirty="0">
                <a:solidFill>
                  <a:srgbClr val="FF0000"/>
                </a:solidFill>
                <a:effectLst>
                  <a:outerShdw blurRad="38100" dist="38100" dir="2700000" algn="tl">
                    <a:srgbClr val="000000"/>
                  </a:outerShdw>
                </a:effectLst>
                <a:latin typeface="Tahoma" charset="0"/>
              </a:rPr>
              <a:t> </a:t>
            </a:r>
          </a:p>
        </p:txBody>
      </p:sp>
      <p:pic>
        <p:nvPicPr>
          <p:cNvPr id="32775" name="Picture 7"/>
          <p:cNvPicPr>
            <a:picLocks noChangeAspect="1" noChangeArrowheads="1"/>
          </p:cNvPicPr>
          <p:nvPr/>
        </p:nvPicPr>
        <p:blipFill>
          <a:blip r:embed="rId3" cstate="print">
            <a:lum bright="-6000" contrast="6000"/>
          </a:blip>
          <a:srcRect/>
          <a:stretch>
            <a:fillRect/>
          </a:stretch>
        </p:blipFill>
        <p:spPr bwMode="auto">
          <a:xfrm>
            <a:off x="3995936" y="3645024"/>
            <a:ext cx="4464124" cy="2670447"/>
          </a:xfrm>
          <a:prstGeom prst="rect">
            <a:avLst/>
          </a:prstGeom>
          <a:noFill/>
          <a:ln w="9525">
            <a:noFill/>
            <a:miter lim="800000"/>
            <a:headEnd/>
            <a:tailEnd/>
          </a:ln>
        </p:spPr>
      </p:pic>
      <p:sp>
        <p:nvSpPr>
          <p:cNvPr id="32776" name="Rectangle 8"/>
          <p:cNvSpPr>
            <a:spLocks noChangeArrowheads="1"/>
          </p:cNvSpPr>
          <p:nvPr/>
        </p:nvSpPr>
        <p:spPr bwMode="auto">
          <a:xfrm>
            <a:off x="4140200" y="6400800"/>
            <a:ext cx="4824413" cy="457200"/>
          </a:xfrm>
          <a:prstGeom prst="rect">
            <a:avLst/>
          </a:prstGeom>
          <a:noFill/>
          <a:ln w="9525">
            <a:noFill/>
            <a:miter lim="800000"/>
            <a:headEnd/>
            <a:tailEnd/>
          </a:ln>
          <a:effectLst/>
        </p:spPr>
        <p:txBody>
          <a:bodyPr anchor="ctr">
            <a:spAutoFit/>
          </a:bodyPr>
          <a:lstStyle/>
          <a:p>
            <a:pPr algn="ctr"/>
            <a:r>
              <a:rPr lang="ro-RO" sz="1200" b="1" dirty="0">
                <a:solidFill>
                  <a:srgbClr val="FF0000"/>
                </a:solidFill>
                <a:effectLst>
                  <a:outerShdw blurRad="38100" dist="38100" dir="2700000" algn="tl">
                    <a:srgbClr val="000000"/>
                  </a:outerShdw>
                </a:effectLst>
                <a:latin typeface="Tahoma" charset="0"/>
              </a:rPr>
              <a:t>Instituţii de învăţământ care formează personal calificat pentru activitatea de navigaţie pe ape interioare</a:t>
            </a:r>
            <a:r>
              <a:rPr lang="en-US" sz="1200" b="1" dirty="0">
                <a:solidFill>
                  <a:srgbClr val="FF0000"/>
                </a:solidFill>
                <a:effectLst>
                  <a:outerShdw blurRad="38100" dist="38100" dir="2700000" algn="tl">
                    <a:srgbClr val="000000"/>
                  </a:outerShdw>
                </a:effectLst>
                <a:latin typeface="Tahoma" charset="0"/>
              </a:rPr>
              <a:t> </a:t>
            </a:r>
          </a:p>
        </p:txBody>
      </p:sp>
      <p:pic>
        <p:nvPicPr>
          <p:cNvPr id="32777" name="Picture 9" descr="DSCF6068"/>
          <p:cNvPicPr>
            <a:picLocks noChangeAspect="1" noChangeArrowheads="1"/>
          </p:cNvPicPr>
          <p:nvPr/>
        </p:nvPicPr>
        <p:blipFill>
          <a:blip r:embed="rId4" cstate="print">
            <a:lum bright="-6000" contrast="12000"/>
          </a:blip>
          <a:srcRect/>
          <a:stretch>
            <a:fillRect/>
          </a:stretch>
        </p:blipFill>
        <p:spPr bwMode="auto">
          <a:xfrm>
            <a:off x="4499992" y="404664"/>
            <a:ext cx="3672408" cy="2933700"/>
          </a:xfrm>
          <a:prstGeom prst="rect">
            <a:avLst/>
          </a:prstGeom>
          <a:noFill/>
          <a:ln w="9525">
            <a:noFill/>
            <a:miter lim="800000"/>
            <a:headEnd/>
            <a:tailEnd/>
          </a:ln>
        </p:spPr>
      </p:pic>
      <p:sp>
        <p:nvSpPr>
          <p:cNvPr id="32778" name="Rectangle 10"/>
          <p:cNvSpPr>
            <a:spLocks noChangeArrowheads="1"/>
          </p:cNvSpPr>
          <p:nvPr/>
        </p:nvSpPr>
        <p:spPr bwMode="auto">
          <a:xfrm>
            <a:off x="5712451" y="2851626"/>
            <a:ext cx="2053768" cy="369332"/>
          </a:xfrm>
          <a:prstGeom prst="rect">
            <a:avLst/>
          </a:prstGeom>
          <a:noFill/>
          <a:ln w="9525">
            <a:noFill/>
            <a:miter lim="800000"/>
            <a:headEnd/>
            <a:tailEnd/>
          </a:ln>
          <a:effectLst/>
        </p:spPr>
        <p:txBody>
          <a:bodyPr wrap="none" anchor="ctr">
            <a:spAutoFit/>
          </a:bodyPr>
          <a:lstStyle/>
          <a:p>
            <a:pPr algn="ctr"/>
            <a:r>
              <a:rPr lang="ro-RO" sz="1200" b="1" dirty="0">
                <a:solidFill>
                  <a:srgbClr val="FF0000"/>
                </a:solidFill>
                <a:effectLst>
                  <a:outerShdw blurRad="38100" dist="38100" dir="2700000" algn="tl">
                    <a:srgbClr val="000000"/>
                  </a:outerShdw>
                </a:effectLst>
                <a:latin typeface="Tahoma" charset="0"/>
              </a:rPr>
              <a:t>Portul Mineralier Galaţi</a:t>
            </a:r>
            <a:r>
              <a:rPr lang="en-US" dirty="0">
                <a:solidFill>
                  <a:srgbClr val="FF0000"/>
                </a:solidFill>
              </a:rPr>
              <a:t> </a:t>
            </a:r>
          </a:p>
        </p:txBody>
      </p:sp>
      <p:pic>
        <p:nvPicPr>
          <p:cNvPr id="32779" name="Picture 11" descr="002"/>
          <p:cNvPicPr>
            <a:picLocks noChangeAspect="1" noChangeArrowheads="1"/>
          </p:cNvPicPr>
          <p:nvPr/>
        </p:nvPicPr>
        <p:blipFill>
          <a:blip r:embed="rId5" cstate="print">
            <a:lum contrast="18000"/>
          </a:blip>
          <a:srcRect/>
          <a:stretch>
            <a:fillRect/>
          </a:stretch>
        </p:blipFill>
        <p:spPr bwMode="auto">
          <a:xfrm>
            <a:off x="611188" y="4086225"/>
            <a:ext cx="3673475" cy="2771775"/>
          </a:xfrm>
          <a:prstGeom prst="rect">
            <a:avLst/>
          </a:prstGeom>
          <a:noFill/>
          <a:ln w="9525">
            <a:noFill/>
            <a:miter lim="800000"/>
            <a:headEnd/>
            <a:tailEnd/>
          </a:ln>
        </p:spPr>
      </p:pic>
      <p:sp>
        <p:nvSpPr>
          <p:cNvPr id="32780" name="Rectangle 12"/>
          <p:cNvSpPr>
            <a:spLocks noChangeArrowheads="1"/>
          </p:cNvSpPr>
          <p:nvPr/>
        </p:nvSpPr>
        <p:spPr bwMode="auto">
          <a:xfrm>
            <a:off x="971600" y="4221088"/>
            <a:ext cx="2736850" cy="549275"/>
          </a:xfrm>
          <a:prstGeom prst="rect">
            <a:avLst/>
          </a:prstGeom>
          <a:noFill/>
          <a:ln w="9525">
            <a:noFill/>
            <a:miter lim="800000"/>
            <a:headEnd/>
            <a:tailEnd/>
          </a:ln>
          <a:effectLst/>
        </p:spPr>
        <p:txBody>
          <a:bodyPr anchor="ctr">
            <a:spAutoFit/>
          </a:bodyPr>
          <a:lstStyle/>
          <a:p>
            <a:pPr algn="just"/>
            <a:r>
              <a:rPr lang="ro-RO" sz="1200" b="1" dirty="0">
                <a:solidFill>
                  <a:srgbClr val="FF0000"/>
                </a:solidFill>
                <a:effectLst>
                  <a:outerShdw blurRad="38100" dist="38100" dir="2700000" algn="tl">
                    <a:srgbClr val="000000"/>
                  </a:outerShdw>
                </a:effectLst>
                <a:latin typeface="Tahoma" charset="0"/>
              </a:rPr>
              <a:t>Petrolier fluvial ieşind din cala navei Baco-Liner 3</a:t>
            </a:r>
            <a:r>
              <a:rPr lang="en-US" dirty="0">
                <a:solidFill>
                  <a:srgbClr val="FF0000"/>
                </a:solidFill>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32773"/>
                                        </p:tgtEl>
                                        <p:attrNameLst>
                                          <p:attrName>style.visibility</p:attrName>
                                        </p:attrNameLst>
                                      </p:cBhvr>
                                      <p:to>
                                        <p:strVal val="visible"/>
                                      </p:to>
                                    </p:set>
                                    <p:anim calcmode="lin" valueType="num">
                                      <p:cBhvr>
                                        <p:cTn id="7" dur="500" fill="hold"/>
                                        <p:tgtEl>
                                          <p:spTgt spid="32773"/>
                                        </p:tgtEl>
                                        <p:attrNameLst>
                                          <p:attrName>ppt_w</p:attrName>
                                        </p:attrNameLst>
                                      </p:cBhvr>
                                      <p:tavLst>
                                        <p:tav tm="0">
                                          <p:val>
                                            <p:fltVal val="0"/>
                                          </p:val>
                                        </p:tav>
                                        <p:tav tm="100000">
                                          <p:val>
                                            <p:strVal val="#ppt_w"/>
                                          </p:val>
                                        </p:tav>
                                      </p:tavLst>
                                    </p:anim>
                                    <p:anim calcmode="lin" valueType="num">
                                      <p:cBhvr>
                                        <p:cTn id="8" dur="500" fill="hold"/>
                                        <p:tgtEl>
                                          <p:spTgt spid="32773"/>
                                        </p:tgtEl>
                                        <p:attrNameLst>
                                          <p:attrName>ppt_h</p:attrName>
                                        </p:attrNameLst>
                                      </p:cBhvr>
                                      <p:tavLst>
                                        <p:tav tm="0">
                                          <p:val>
                                            <p:fltVal val="0"/>
                                          </p:val>
                                        </p:tav>
                                        <p:tav tm="100000">
                                          <p:val>
                                            <p:strVal val="#ppt_h"/>
                                          </p:val>
                                        </p:tav>
                                      </p:tavLst>
                                    </p:anim>
                                    <p:anim calcmode="lin" valueType="num">
                                      <p:cBhvr>
                                        <p:cTn id="9" dur="500" fill="hold"/>
                                        <p:tgtEl>
                                          <p:spTgt spid="32773"/>
                                        </p:tgtEl>
                                        <p:attrNameLst>
                                          <p:attrName>style.rotation</p:attrName>
                                        </p:attrNameLst>
                                      </p:cBhvr>
                                      <p:tavLst>
                                        <p:tav tm="0">
                                          <p:val>
                                            <p:fltVal val="90"/>
                                          </p:val>
                                        </p:tav>
                                        <p:tav tm="100000">
                                          <p:val>
                                            <p:fltVal val="0"/>
                                          </p:val>
                                        </p:tav>
                                      </p:tavLst>
                                    </p:anim>
                                    <p:animEffect transition="in" filter="fade">
                                      <p:cBhvr>
                                        <p:cTn id="10" dur="500"/>
                                        <p:tgtEl>
                                          <p:spTgt spid="32773"/>
                                        </p:tgtEl>
                                      </p:cBhvr>
                                    </p:animEffect>
                                  </p:childTnLst>
                                </p:cTn>
                              </p:par>
                            </p:childTnLst>
                          </p:cTn>
                        </p:par>
                        <p:par>
                          <p:cTn id="11" fill="hold">
                            <p:stCondLst>
                              <p:cond delay="500"/>
                            </p:stCondLst>
                            <p:childTnLst>
                              <p:par>
                                <p:cTn id="12" presetID="2" presetClass="entr" presetSubtype="4" fill="hold" nodeType="afterEffect">
                                  <p:stCondLst>
                                    <p:cond delay="500"/>
                                  </p:stCondLst>
                                  <p:childTnLst>
                                    <p:set>
                                      <p:cBhvr>
                                        <p:cTn id="13" dur="1" fill="hold">
                                          <p:stCondLst>
                                            <p:cond delay="0"/>
                                          </p:stCondLst>
                                        </p:cTn>
                                        <p:tgtEl>
                                          <p:spTgt spid="32779"/>
                                        </p:tgtEl>
                                        <p:attrNameLst>
                                          <p:attrName>style.visibility</p:attrName>
                                        </p:attrNameLst>
                                      </p:cBhvr>
                                      <p:to>
                                        <p:strVal val="visible"/>
                                      </p:to>
                                    </p:set>
                                    <p:anim calcmode="lin" valueType="num">
                                      <p:cBhvr additive="base">
                                        <p:cTn id="14" dur="500" fill="hold"/>
                                        <p:tgtEl>
                                          <p:spTgt spid="32779"/>
                                        </p:tgtEl>
                                        <p:attrNameLst>
                                          <p:attrName>ppt_x</p:attrName>
                                        </p:attrNameLst>
                                      </p:cBhvr>
                                      <p:tavLst>
                                        <p:tav tm="0">
                                          <p:val>
                                            <p:strVal val="#ppt_x"/>
                                          </p:val>
                                        </p:tav>
                                        <p:tav tm="100000">
                                          <p:val>
                                            <p:strVal val="#ppt_x"/>
                                          </p:val>
                                        </p:tav>
                                      </p:tavLst>
                                    </p:anim>
                                    <p:anim calcmode="lin" valueType="num">
                                      <p:cBhvr additive="base">
                                        <p:cTn id="15" dur="500" fill="hold"/>
                                        <p:tgtEl>
                                          <p:spTgt spid="32779"/>
                                        </p:tgtEl>
                                        <p:attrNameLst>
                                          <p:attrName>ppt_y</p:attrName>
                                        </p:attrNameLst>
                                      </p:cBhvr>
                                      <p:tavLst>
                                        <p:tav tm="0">
                                          <p:val>
                                            <p:strVal val="1+#ppt_h/2"/>
                                          </p:val>
                                        </p:tav>
                                        <p:tav tm="100000">
                                          <p:val>
                                            <p:strVal val="#ppt_y"/>
                                          </p:val>
                                        </p:tav>
                                      </p:tavLst>
                                    </p:anim>
                                  </p:childTnLst>
                                </p:cTn>
                              </p:par>
                            </p:childTnLst>
                          </p:cTn>
                        </p:par>
                        <p:par>
                          <p:cTn id="16" fill="hold">
                            <p:stCondLst>
                              <p:cond delay="1500"/>
                            </p:stCondLst>
                            <p:childTnLst>
                              <p:par>
                                <p:cTn id="17" presetID="5" presetClass="entr" presetSubtype="10" fill="hold" nodeType="afterEffect">
                                  <p:stCondLst>
                                    <p:cond delay="500"/>
                                  </p:stCondLst>
                                  <p:childTnLst>
                                    <p:set>
                                      <p:cBhvr>
                                        <p:cTn id="18" dur="1" fill="hold">
                                          <p:stCondLst>
                                            <p:cond delay="0"/>
                                          </p:stCondLst>
                                        </p:cTn>
                                        <p:tgtEl>
                                          <p:spTgt spid="32777"/>
                                        </p:tgtEl>
                                        <p:attrNameLst>
                                          <p:attrName>style.visibility</p:attrName>
                                        </p:attrNameLst>
                                      </p:cBhvr>
                                      <p:to>
                                        <p:strVal val="visible"/>
                                      </p:to>
                                    </p:set>
                                    <p:animEffect transition="in" filter="checkerboard(across)">
                                      <p:cBhvr>
                                        <p:cTn id="19" dur="500"/>
                                        <p:tgtEl>
                                          <p:spTgt spid="32777"/>
                                        </p:tgtEl>
                                      </p:cBhvr>
                                    </p:animEffect>
                                  </p:childTnLst>
                                </p:cTn>
                              </p:par>
                            </p:childTnLst>
                          </p:cTn>
                        </p:par>
                        <p:par>
                          <p:cTn id="20" fill="hold">
                            <p:stCondLst>
                              <p:cond delay="2500"/>
                            </p:stCondLst>
                            <p:childTnLst>
                              <p:par>
                                <p:cTn id="21" presetID="50" presetClass="entr" presetSubtype="0" decel="100000" fill="hold" nodeType="afterEffect">
                                  <p:stCondLst>
                                    <p:cond delay="1000"/>
                                  </p:stCondLst>
                                  <p:childTnLst>
                                    <p:set>
                                      <p:cBhvr>
                                        <p:cTn id="22" dur="1" fill="hold">
                                          <p:stCondLst>
                                            <p:cond delay="0"/>
                                          </p:stCondLst>
                                        </p:cTn>
                                        <p:tgtEl>
                                          <p:spTgt spid="32775"/>
                                        </p:tgtEl>
                                        <p:attrNameLst>
                                          <p:attrName>style.visibility</p:attrName>
                                        </p:attrNameLst>
                                      </p:cBhvr>
                                      <p:to>
                                        <p:strVal val="visible"/>
                                      </p:to>
                                    </p:set>
                                    <p:anim calcmode="lin" valueType="num">
                                      <p:cBhvr>
                                        <p:cTn id="23" dur="500" fill="hold"/>
                                        <p:tgtEl>
                                          <p:spTgt spid="32775"/>
                                        </p:tgtEl>
                                        <p:attrNameLst>
                                          <p:attrName>ppt_w</p:attrName>
                                        </p:attrNameLst>
                                      </p:cBhvr>
                                      <p:tavLst>
                                        <p:tav tm="0">
                                          <p:val>
                                            <p:strVal val="#ppt_w+.3"/>
                                          </p:val>
                                        </p:tav>
                                        <p:tav tm="100000">
                                          <p:val>
                                            <p:strVal val="#ppt_w"/>
                                          </p:val>
                                        </p:tav>
                                      </p:tavLst>
                                    </p:anim>
                                    <p:anim calcmode="lin" valueType="num">
                                      <p:cBhvr>
                                        <p:cTn id="24" dur="500" fill="hold"/>
                                        <p:tgtEl>
                                          <p:spTgt spid="32775"/>
                                        </p:tgtEl>
                                        <p:attrNameLst>
                                          <p:attrName>ppt_h</p:attrName>
                                        </p:attrNameLst>
                                      </p:cBhvr>
                                      <p:tavLst>
                                        <p:tav tm="0">
                                          <p:val>
                                            <p:strVal val="#ppt_h"/>
                                          </p:val>
                                        </p:tav>
                                        <p:tav tm="100000">
                                          <p:val>
                                            <p:strVal val="#ppt_h"/>
                                          </p:val>
                                        </p:tav>
                                      </p:tavLst>
                                    </p:anim>
                                    <p:animEffect transition="in" filter="fade">
                                      <p:cBhvr>
                                        <p:cTn id="25" dur="500"/>
                                        <p:tgtEl>
                                          <p:spTgt spid="327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4"/>
          <p:cNvSpPr>
            <a:spLocks noChangeArrowheads="1"/>
          </p:cNvSpPr>
          <p:nvPr/>
        </p:nvSpPr>
        <p:spPr bwMode="auto">
          <a:xfrm>
            <a:off x="0" y="0"/>
            <a:ext cx="6403975" cy="366713"/>
          </a:xfrm>
          <a:prstGeom prst="rect">
            <a:avLst/>
          </a:prstGeom>
          <a:noFill/>
          <a:ln w="9525">
            <a:noFill/>
            <a:miter lim="800000"/>
            <a:headEnd/>
            <a:tailEnd/>
          </a:ln>
          <a:effectLst/>
        </p:spPr>
        <p:txBody>
          <a:bodyPr wrap="none" anchor="ctr">
            <a:spAutoFit/>
          </a:bodyPr>
          <a:lstStyle/>
          <a:p>
            <a:r>
              <a:rPr lang="en-US" sz="1600" b="1" i="1" dirty="0">
                <a:effectLst>
                  <a:outerShdw blurRad="38100" dist="38100" dir="2700000" algn="tl">
                    <a:srgbClr val="000000"/>
                  </a:outerShdw>
                </a:effectLst>
                <a:latin typeface="Tahoma" charset="0"/>
              </a:rPr>
              <a:t>   </a:t>
            </a:r>
            <a:r>
              <a:rPr lang="ro-RO" sz="1600" b="1" i="1" dirty="0">
                <a:solidFill>
                  <a:schemeClr val="folHlink"/>
                </a:solidFill>
                <a:effectLst>
                  <a:outerShdw blurRad="38100" dist="38100" dir="2700000" algn="tl">
                    <a:srgbClr val="000000"/>
                  </a:outerShdw>
                </a:effectLst>
                <a:latin typeface="Tahoma" charset="0"/>
              </a:rPr>
              <a:t>Europa azi... TEN-T şi implementarea programului Naiades</a:t>
            </a:r>
            <a:r>
              <a:rPr lang="en-US" dirty="0">
                <a:solidFill>
                  <a:schemeClr val="folHlink"/>
                </a:solidFill>
              </a:rPr>
              <a:t> </a:t>
            </a:r>
          </a:p>
        </p:txBody>
      </p:sp>
      <p:sp>
        <p:nvSpPr>
          <p:cNvPr id="33797" name="Rectangle 5"/>
          <p:cNvSpPr>
            <a:spLocks noChangeArrowheads="1"/>
          </p:cNvSpPr>
          <p:nvPr/>
        </p:nvSpPr>
        <p:spPr bwMode="auto">
          <a:xfrm>
            <a:off x="0" y="208389"/>
            <a:ext cx="8100392" cy="830997"/>
          </a:xfrm>
          <a:prstGeom prst="rect">
            <a:avLst/>
          </a:prstGeom>
          <a:noFill/>
          <a:ln w="9525">
            <a:noFill/>
            <a:miter lim="800000"/>
            <a:headEnd/>
            <a:tailEnd/>
          </a:ln>
          <a:effectLst/>
        </p:spPr>
        <p:txBody>
          <a:bodyPr wrap="square" anchor="ctr">
            <a:spAutoFit/>
          </a:bodyPr>
          <a:lstStyle/>
          <a:p>
            <a:pPr algn="just"/>
            <a:r>
              <a:rPr lang="en-US" sz="1600" dirty="0">
                <a:latin typeface="Tahoma" charset="0"/>
              </a:rPr>
              <a:t>   </a:t>
            </a:r>
            <a:r>
              <a:rPr lang="ro-RO" sz="1600" dirty="0">
                <a:effectLst>
                  <a:outerShdw blurRad="38100" dist="38100" dir="2700000" algn="tl">
                    <a:srgbClr val="000000"/>
                  </a:outerShdw>
                </a:effectLst>
                <a:latin typeface="Tahoma" charset="0"/>
              </a:rPr>
              <a:t>Schimbările politice survenite după anul 1990 au determinat, la început cu paşi timizi, relansarea transportului fluvial european, unul din ţeluri fiind acela de descongestionare a traficului rutier. </a:t>
            </a:r>
          </a:p>
        </p:txBody>
      </p:sp>
      <p:sp>
        <p:nvSpPr>
          <p:cNvPr id="33798" name="Rectangle 6"/>
          <p:cNvSpPr>
            <a:spLocks noChangeArrowheads="1"/>
          </p:cNvSpPr>
          <p:nvPr/>
        </p:nvSpPr>
        <p:spPr bwMode="auto">
          <a:xfrm>
            <a:off x="0" y="836613"/>
            <a:ext cx="8172400" cy="581025"/>
          </a:xfrm>
          <a:prstGeom prst="rect">
            <a:avLst/>
          </a:prstGeom>
          <a:noFill/>
          <a:ln w="9525">
            <a:noFill/>
            <a:miter lim="800000"/>
            <a:headEnd/>
            <a:tailEnd/>
          </a:ln>
          <a:effectLst/>
        </p:spPr>
        <p:txBody>
          <a:bodyPr wrap="square" anchor="ctr">
            <a:spAutoFit/>
          </a:bodyPr>
          <a:lstStyle/>
          <a:p>
            <a:pPr algn="just"/>
            <a:r>
              <a:rPr lang="en-US" sz="1600" dirty="0">
                <a:latin typeface="Tahoma" charset="0"/>
              </a:rPr>
              <a:t>   </a:t>
            </a:r>
            <a:r>
              <a:rPr lang="ro-RO" sz="1600" dirty="0">
                <a:effectLst>
                  <a:outerShdw blurRad="38100" dist="38100" dir="2700000" algn="tl">
                    <a:srgbClr val="000000"/>
                  </a:outerShdw>
                </a:effectLst>
                <a:latin typeface="Tahoma" charset="0"/>
              </a:rPr>
              <a:t>Astfel în iulie 1996, Parlamentul European adoptă programul TEN-T care are ca principal scop dezvoltarea reţelei de transport intermodal la nivel european.</a:t>
            </a:r>
          </a:p>
        </p:txBody>
      </p:sp>
      <p:sp>
        <p:nvSpPr>
          <p:cNvPr id="33799" name="Rectangle 7"/>
          <p:cNvSpPr>
            <a:spLocks noChangeArrowheads="1"/>
          </p:cNvSpPr>
          <p:nvPr/>
        </p:nvSpPr>
        <p:spPr bwMode="auto">
          <a:xfrm>
            <a:off x="0" y="1412875"/>
            <a:ext cx="8244408" cy="2536825"/>
          </a:xfrm>
          <a:prstGeom prst="rect">
            <a:avLst/>
          </a:prstGeom>
          <a:noFill/>
          <a:ln w="9525">
            <a:noFill/>
            <a:miter lim="800000"/>
            <a:headEnd/>
            <a:tailEnd/>
          </a:ln>
          <a:effectLst/>
        </p:spPr>
        <p:txBody>
          <a:bodyPr wrap="square" anchor="ctr">
            <a:spAutoFit/>
          </a:bodyPr>
          <a:lstStyle/>
          <a:p>
            <a:pPr algn="just"/>
            <a:r>
              <a:rPr lang="en-US" sz="1600" dirty="0">
                <a:latin typeface="Tahoma" charset="0"/>
              </a:rPr>
              <a:t>   </a:t>
            </a:r>
            <a:r>
              <a:rPr lang="ro-RO" sz="1600" dirty="0">
                <a:effectLst>
                  <a:outerShdw blurRad="38100" dist="38100" dir="2700000" algn="tl">
                    <a:srgbClr val="000000"/>
                  </a:outerShdw>
                </a:effectLst>
                <a:latin typeface="Tahoma" charset="0"/>
              </a:rPr>
              <a:t>Astfel iulie</a:t>
            </a:r>
            <a:r>
              <a:rPr lang="en-US" sz="1600" dirty="0">
                <a:effectLst>
                  <a:outerShdw blurRad="38100" dist="38100" dir="2700000" algn="tl">
                    <a:srgbClr val="000000"/>
                  </a:outerShdw>
                </a:effectLst>
                <a:latin typeface="Tahoma" charset="0"/>
              </a:rPr>
              <a:t> 1996, </a:t>
            </a:r>
            <a:r>
              <a:rPr lang="ro-RO" sz="1600" dirty="0">
                <a:effectLst>
                  <a:outerShdw blurRad="38100" dist="38100" dir="2700000" algn="tl">
                    <a:srgbClr val="000000"/>
                  </a:outerShdw>
                </a:effectLst>
                <a:latin typeface="Tahoma" charset="0"/>
              </a:rPr>
              <a:t>Parlamentul European adoptă programul</a:t>
            </a:r>
            <a:r>
              <a:rPr lang="en-US" sz="1600" dirty="0">
                <a:effectLst>
                  <a:outerShdw blurRad="38100" dist="38100" dir="2700000" algn="tl">
                    <a:srgbClr val="000000"/>
                  </a:outerShdw>
                </a:effectLst>
                <a:latin typeface="Tahoma" charset="0"/>
              </a:rPr>
              <a:t> TEN-T care are ca principal </a:t>
            </a:r>
            <a:r>
              <a:rPr lang="ro-RO" sz="1600" dirty="0">
                <a:effectLst>
                  <a:outerShdw blurRad="38100" dist="38100" dir="2700000" algn="tl">
                    <a:srgbClr val="000000"/>
                  </a:outerShdw>
                </a:effectLst>
                <a:latin typeface="Tahoma" charset="0"/>
              </a:rPr>
              <a:t>scop dezvoltarea reţelei de transport intermodal la nivel european.</a:t>
            </a:r>
          </a:p>
          <a:p>
            <a:pPr algn="just"/>
            <a:r>
              <a:rPr lang="en-US" sz="1600" dirty="0">
                <a:effectLst>
                  <a:outerShdw blurRad="38100" dist="38100" dir="2700000" algn="tl">
                    <a:srgbClr val="000000"/>
                  </a:outerShdw>
                </a:effectLst>
                <a:latin typeface="Tahoma" charset="0"/>
              </a:rPr>
              <a:t>   </a:t>
            </a:r>
            <a:r>
              <a:rPr lang="ro-RO" sz="1600" dirty="0">
                <a:effectLst>
                  <a:outerShdw blurRad="38100" dist="38100" dir="2700000" algn="tl">
                    <a:srgbClr val="000000"/>
                  </a:outerShdw>
                </a:effectLst>
                <a:latin typeface="Tahoma" charset="0"/>
              </a:rPr>
              <a:t>Dezvoltarea TEN-T presupune interconectarea şi interoperabilitatea reţelelor naţionale de transport precum şi accesul la acestea.</a:t>
            </a:r>
          </a:p>
          <a:p>
            <a:pPr algn="just"/>
            <a:r>
              <a:rPr lang="en-US" sz="1600" dirty="0">
                <a:effectLst>
                  <a:outerShdw blurRad="38100" dist="38100" dir="2700000" algn="tl">
                    <a:srgbClr val="000000"/>
                  </a:outerShdw>
                </a:effectLst>
                <a:latin typeface="Tahoma" charset="0"/>
              </a:rPr>
              <a:t>   </a:t>
            </a:r>
            <a:r>
              <a:rPr lang="ro-RO" sz="1600" dirty="0">
                <a:effectLst>
                  <a:outerShdw blurRad="38100" dist="38100" dir="2700000" algn="tl">
                    <a:srgbClr val="000000"/>
                  </a:outerShdw>
                </a:effectLst>
                <a:latin typeface="Tahoma" charset="0"/>
              </a:rPr>
              <a:t>În 2020, TEN-T va include 89500 km de drumuri şi 94000  km de cale ferată, incluzând aproximativ 20000 km de linii de mare viteză, pe care să se circule cu o viteză de cel puţin 200 km/h. </a:t>
            </a:r>
            <a:endParaRPr lang="en-US" sz="1600" dirty="0">
              <a:effectLst>
                <a:outerShdw blurRad="38100" dist="38100" dir="2700000" algn="tl">
                  <a:srgbClr val="000000"/>
                </a:outerShdw>
              </a:effectLst>
              <a:latin typeface="Tahoma" charset="0"/>
            </a:endParaRPr>
          </a:p>
          <a:p>
            <a:pPr algn="just"/>
            <a:r>
              <a:rPr lang="en-US" sz="1600" dirty="0">
                <a:effectLst>
                  <a:outerShdw blurRad="38100" dist="38100" dir="2700000" algn="tl">
                    <a:srgbClr val="000000"/>
                  </a:outerShdw>
                </a:effectLst>
                <a:latin typeface="Tahoma" charset="0"/>
              </a:rPr>
              <a:t>   </a:t>
            </a:r>
            <a:r>
              <a:rPr lang="ro-RO" sz="1600" dirty="0">
                <a:effectLst>
                  <a:outerShdw blurRad="38100" dist="38100" dir="2700000" algn="tl">
                    <a:srgbClr val="000000"/>
                  </a:outerShdw>
                </a:effectLst>
                <a:latin typeface="Tahoma" charset="0"/>
              </a:rPr>
              <a:t>Sistemul de căi navigabile interioare</a:t>
            </a:r>
            <a:r>
              <a:rPr lang="en-US" sz="1600" dirty="0">
                <a:effectLst>
                  <a:outerShdw blurRad="38100" dist="38100" dir="2700000" algn="tl">
                    <a:srgbClr val="000000"/>
                  </a:outerShdw>
                </a:effectLst>
                <a:latin typeface="Tahoma" charset="0"/>
              </a:rPr>
              <a:t> </a:t>
            </a:r>
            <a:r>
              <a:rPr lang="ro-RO" sz="1600" dirty="0">
                <a:effectLst>
                  <a:outerShdw blurRad="38100" dist="38100" dir="2700000" algn="tl">
                    <a:srgbClr val="000000"/>
                  </a:outerShdw>
                </a:effectLst>
                <a:latin typeface="Tahoma" charset="0"/>
              </a:rPr>
              <a:t>va măsura</a:t>
            </a:r>
            <a:r>
              <a:rPr lang="en-US" sz="1600" dirty="0">
                <a:effectLst>
                  <a:outerShdw blurRad="38100" dist="38100" dir="2700000" algn="tl">
                    <a:srgbClr val="000000"/>
                  </a:outerShdw>
                </a:effectLst>
                <a:latin typeface="Tahoma" charset="0"/>
              </a:rPr>
              <a:t> 11250</a:t>
            </a:r>
            <a:r>
              <a:rPr lang="fr-FR" sz="1600" dirty="0">
                <a:effectLst>
                  <a:outerShdw blurRad="38100" dist="38100" dir="2700000" algn="tl">
                    <a:srgbClr val="000000"/>
                  </a:outerShdw>
                </a:effectLst>
                <a:latin typeface="Tahoma" charset="0"/>
              </a:rPr>
              <a:t> </a:t>
            </a:r>
            <a:r>
              <a:rPr lang="en-US" sz="1600" dirty="0">
                <a:effectLst>
                  <a:outerShdw blurRad="38100" dist="38100" dir="2700000" algn="tl">
                    <a:srgbClr val="000000"/>
                  </a:outerShdw>
                </a:effectLst>
                <a:latin typeface="Tahoma" charset="0"/>
              </a:rPr>
              <a:t>km, care </a:t>
            </a:r>
            <a:r>
              <a:rPr lang="ro-RO" sz="1600" dirty="0">
                <a:effectLst>
                  <a:outerShdw blurRad="38100" dist="38100" dir="2700000" algn="tl">
                    <a:srgbClr val="000000"/>
                  </a:outerShdw>
                </a:effectLst>
                <a:latin typeface="Tahoma" charset="0"/>
              </a:rPr>
              <a:t>vor</a:t>
            </a:r>
            <a:r>
              <a:rPr lang="en-US" sz="1600" dirty="0">
                <a:effectLst>
                  <a:outerShdw blurRad="38100" dist="38100" dir="2700000" algn="tl">
                    <a:srgbClr val="000000"/>
                  </a:outerShdw>
                </a:effectLst>
                <a:latin typeface="Tahoma" charset="0"/>
              </a:rPr>
              <a:t> include 210 </a:t>
            </a:r>
            <a:r>
              <a:rPr lang="ro-RO" sz="1600" dirty="0">
                <a:effectLst>
                  <a:outerShdw blurRad="38100" dist="38100" dir="2700000" algn="tl">
                    <a:srgbClr val="000000"/>
                  </a:outerShdw>
                </a:effectLst>
                <a:latin typeface="Tahoma" charset="0"/>
              </a:rPr>
              <a:t>porturi fluviale. Reţeaua TEN-T va include, de asemenea, un număr de 294 de porturi maritime şi 366 de aeroporturi.</a:t>
            </a:r>
          </a:p>
        </p:txBody>
      </p:sp>
      <p:sp>
        <p:nvSpPr>
          <p:cNvPr id="33800" name="Rectangle 8"/>
          <p:cNvSpPr>
            <a:spLocks noChangeArrowheads="1"/>
          </p:cNvSpPr>
          <p:nvPr/>
        </p:nvSpPr>
        <p:spPr bwMode="auto">
          <a:xfrm>
            <a:off x="0" y="3933825"/>
            <a:ext cx="8172400" cy="581025"/>
          </a:xfrm>
          <a:prstGeom prst="rect">
            <a:avLst/>
          </a:prstGeom>
          <a:noFill/>
          <a:ln w="9525">
            <a:noFill/>
            <a:miter lim="800000"/>
            <a:headEnd/>
            <a:tailEnd/>
          </a:ln>
          <a:effectLst/>
        </p:spPr>
        <p:txBody>
          <a:bodyPr wrap="square" anchor="ctr">
            <a:spAutoFit/>
          </a:bodyPr>
          <a:lstStyle/>
          <a:p>
            <a:pPr algn="just"/>
            <a:r>
              <a:rPr lang="en-US" sz="1600" dirty="0">
                <a:latin typeface="Tahoma" charset="0"/>
              </a:rPr>
              <a:t>   </a:t>
            </a:r>
            <a:r>
              <a:rPr lang="ro-RO" sz="1600" dirty="0">
                <a:effectLst>
                  <a:outerShdw blurRad="38100" dist="38100" dir="2700000" algn="tl">
                    <a:srgbClr val="000000"/>
                  </a:outerShdw>
                </a:effectLst>
                <a:latin typeface="Tahoma" charset="0"/>
              </a:rPr>
              <a:t>Se poate spune că </a:t>
            </a:r>
            <a:r>
              <a:rPr lang="ro-RO" sz="1600" dirty="0">
                <a:solidFill>
                  <a:schemeClr val="folHlink"/>
                </a:solidFill>
                <a:effectLst>
                  <a:outerShdw blurRad="38100" dist="38100" dir="2700000" algn="tl">
                    <a:srgbClr val="000000"/>
                  </a:outerShdw>
                </a:effectLst>
                <a:latin typeface="Tahoma" charset="0"/>
              </a:rPr>
              <a:t>programul TEN-T include programul NAIADES</a:t>
            </a:r>
            <a:r>
              <a:rPr lang="ro-RO" sz="1600" dirty="0">
                <a:effectLst>
                  <a:outerShdw blurRad="38100" dist="38100" dir="2700000" algn="tl">
                    <a:srgbClr val="000000"/>
                  </a:outerShdw>
                </a:effectLst>
                <a:latin typeface="Tahoma" charset="0"/>
              </a:rPr>
              <a:t>, program care este în strânsă legătură cu implementarea RIS (River Information Services).</a:t>
            </a:r>
          </a:p>
        </p:txBody>
      </p:sp>
      <p:sp>
        <p:nvSpPr>
          <p:cNvPr id="33801" name="Rectangle 9"/>
          <p:cNvSpPr>
            <a:spLocks noChangeArrowheads="1"/>
          </p:cNvSpPr>
          <p:nvPr/>
        </p:nvSpPr>
        <p:spPr bwMode="auto">
          <a:xfrm>
            <a:off x="0" y="4437063"/>
            <a:ext cx="9144000" cy="1803400"/>
          </a:xfrm>
          <a:prstGeom prst="rect">
            <a:avLst/>
          </a:prstGeom>
          <a:noFill/>
          <a:ln w="9525">
            <a:noFill/>
            <a:miter lim="800000"/>
            <a:headEnd/>
            <a:tailEnd/>
          </a:ln>
          <a:effectLst/>
        </p:spPr>
        <p:txBody>
          <a:bodyPr anchor="ctr">
            <a:spAutoFit/>
          </a:bodyPr>
          <a:lstStyle/>
          <a:p>
            <a:pPr algn="just">
              <a:tabLst>
                <a:tab pos="914400" algn="l"/>
              </a:tabLst>
            </a:pPr>
            <a:r>
              <a:rPr lang="ro-RO" sz="1600" b="1" i="1" dirty="0">
                <a:solidFill>
                  <a:schemeClr val="folHlink"/>
                </a:solidFill>
                <a:effectLst>
                  <a:outerShdw blurRad="38100" dist="38100" dir="2700000" algn="tl">
                    <a:srgbClr val="000000"/>
                  </a:outerShdw>
                </a:effectLst>
                <a:latin typeface="Tahoma" charset="0"/>
              </a:rPr>
              <a:t>Promovarea transportului pe ape interioare</a:t>
            </a:r>
            <a:endParaRPr lang="ro-RO" sz="1600" dirty="0">
              <a:solidFill>
                <a:schemeClr val="folHlink"/>
              </a:solidFill>
              <a:effectLst>
                <a:outerShdw blurRad="38100" dist="38100" dir="2700000" algn="tl">
                  <a:srgbClr val="000000"/>
                </a:outerShdw>
              </a:effectLst>
              <a:latin typeface="Tahoma" charset="0"/>
            </a:endParaRPr>
          </a:p>
          <a:p>
            <a:pPr algn="just">
              <a:tabLst>
                <a:tab pos="914400" algn="l"/>
              </a:tabLst>
            </a:pPr>
            <a:r>
              <a:rPr lang="ro-RO" sz="1600" dirty="0">
                <a:effectLst>
                  <a:outerShdw blurRad="38100" dist="38100" dir="2700000" algn="tl">
                    <a:srgbClr val="000000"/>
                  </a:outerShdw>
                </a:effectLst>
                <a:latin typeface="Tahoma" charset="0"/>
              </a:rPr>
              <a:t>	Lansat în 2006, programul NAIADES, urmăreşte cinci obiective:</a:t>
            </a:r>
          </a:p>
          <a:p>
            <a:pPr algn="just">
              <a:tabLst>
                <a:tab pos="914400" algn="l"/>
              </a:tabLst>
            </a:pPr>
            <a:r>
              <a:rPr lang="en-US" sz="1600" dirty="0">
                <a:effectLst>
                  <a:outerShdw blurRad="38100" dist="38100" dir="2700000" algn="tl">
                    <a:srgbClr val="000000"/>
                  </a:outerShdw>
                </a:effectLst>
                <a:latin typeface="Tahoma" charset="0"/>
              </a:rPr>
              <a:t>1-</a:t>
            </a:r>
            <a:r>
              <a:rPr lang="ro-RO" sz="1600" dirty="0">
                <a:effectLst>
                  <a:outerShdw blurRad="38100" dist="38100" dir="2700000" algn="tl">
                    <a:srgbClr val="000000"/>
                  </a:outerShdw>
                </a:effectLst>
                <a:latin typeface="Tahoma" charset="0"/>
              </a:rPr>
              <a:t>Dezvoltarea condiţiilor de piaţă;</a:t>
            </a:r>
          </a:p>
          <a:p>
            <a:pPr algn="just">
              <a:tabLst>
                <a:tab pos="914400" algn="l"/>
              </a:tabLst>
            </a:pPr>
            <a:r>
              <a:rPr lang="en-US" sz="1600" dirty="0">
                <a:effectLst>
                  <a:outerShdw blurRad="38100" dist="38100" dir="2700000" algn="tl">
                    <a:srgbClr val="000000"/>
                  </a:outerShdw>
                </a:effectLst>
                <a:latin typeface="Tahoma" charset="0"/>
              </a:rPr>
              <a:t>2-</a:t>
            </a:r>
            <a:r>
              <a:rPr lang="ro-RO" sz="1600" dirty="0">
                <a:effectLst>
                  <a:outerShdw blurRad="38100" dist="38100" dir="2700000" algn="tl">
                    <a:srgbClr val="000000"/>
                  </a:outerShdw>
                </a:effectLst>
                <a:latin typeface="Tahoma" charset="0"/>
              </a:rPr>
              <a:t>Modernizarea flotei;</a:t>
            </a:r>
          </a:p>
          <a:p>
            <a:pPr algn="just">
              <a:tabLst>
                <a:tab pos="914400" algn="l"/>
              </a:tabLst>
            </a:pPr>
            <a:r>
              <a:rPr lang="en-US" sz="1600" dirty="0">
                <a:effectLst>
                  <a:outerShdw blurRad="38100" dist="38100" dir="2700000" algn="tl">
                    <a:srgbClr val="000000"/>
                  </a:outerShdw>
                </a:effectLst>
                <a:latin typeface="Tahoma" charset="0"/>
              </a:rPr>
              <a:t>3-</a:t>
            </a:r>
            <a:r>
              <a:rPr lang="ro-RO" sz="1600" dirty="0">
                <a:effectLst>
                  <a:outerShdw blurRad="38100" dist="38100" dir="2700000" algn="tl">
                    <a:srgbClr val="000000"/>
                  </a:outerShdw>
                </a:effectLst>
                <a:latin typeface="Tahoma" charset="0"/>
              </a:rPr>
              <a:t>Dezvoltarea capitalului uman;</a:t>
            </a:r>
          </a:p>
          <a:p>
            <a:pPr algn="just">
              <a:tabLst>
                <a:tab pos="914400" algn="l"/>
              </a:tabLst>
            </a:pPr>
            <a:r>
              <a:rPr lang="en-US" sz="1600" dirty="0">
                <a:effectLst>
                  <a:outerShdw blurRad="38100" dist="38100" dir="2700000" algn="tl">
                    <a:srgbClr val="000000"/>
                  </a:outerShdw>
                </a:effectLst>
                <a:latin typeface="Tahoma" charset="0"/>
              </a:rPr>
              <a:t>4-</a:t>
            </a:r>
            <a:r>
              <a:rPr lang="ro-RO" sz="1600" dirty="0">
                <a:effectLst>
                  <a:outerShdw blurRad="38100" dist="38100" dir="2700000" algn="tl">
                    <a:srgbClr val="000000"/>
                  </a:outerShdw>
                </a:effectLst>
                <a:latin typeface="Tahoma" charset="0"/>
              </a:rPr>
              <a:t>Îmbunătăţirea imaginii transportului fluvial;</a:t>
            </a:r>
          </a:p>
          <a:p>
            <a:pPr algn="just">
              <a:tabLst>
                <a:tab pos="914400" algn="l"/>
              </a:tabLst>
            </a:pPr>
            <a:r>
              <a:rPr lang="en-US" sz="1600" dirty="0">
                <a:effectLst>
                  <a:outerShdw blurRad="38100" dist="38100" dir="2700000" algn="tl">
                    <a:srgbClr val="000000"/>
                  </a:outerShdw>
                </a:effectLst>
                <a:latin typeface="Tahoma" charset="0"/>
              </a:rPr>
              <a:t>5-</a:t>
            </a:r>
            <a:r>
              <a:rPr lang="ro-RO" sz="1600" dirty="0">
                <a:effectLst>
                  <a:outerShdw blurRad="38100" dist="38100" dir="2700000" algn="tl">
                    <a:srgbClr val="000000"/>
                  </a:outerShdw>
                </a:effectLst>
                <a:latin typeface="Tahoma" charset="0"/>
              </a:rPr>
              <a:t>Dezvoltarea infrastructurii</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4"/>
          <p:cNvSpPr>
            <a:spLocks noChangeArrowheads="1"/>
          </p:cNvSpPr>
          <p:nvPr/>
        </p:nvSpPr>
        <p:spPr bwMode="auto">
          <a:xfrm>
            <a:off x="0" y="-1309"/>
            <a:ext cx="6202339" cy="369332"/>
          </a:xfrm>
          <a:prstGeom prst="rect">
            <a:avLst/>
          </a:prstGeom>
          <a:noFill/>
          <a:ln w="9525">
            <a:noFill/>
            <a:miter lim="800000"/>
            <a:headEnd/>
            <a:tailEnd/>
          </a:ln>
          <a:effectLst/>
        </p:spPr>
        <p:txBody>
          <a:bodyPr wrap="none" anchor="ctr">
            <a:spAutoFit/>
          </a:bodyPr>
          <a:lstStyle/>
          <a:p>
            <a:r>
              <a:rPr lang="en-US" sz="1600" b="1" i="1" dirty="0">
                <a:solidFill>
                  <a:schemeClr val="folHlink"/>
                </a:solidFill>
                <a:effectLst>
                  <a:outerShdw blurRad="38100" dist="38100" dir="2700000" algn="tl">
                    <a:srgbClr val="000000"/>
                  </a:outerShdw>
                </a:effectLst>
                <a:latin typeface="Tahoma" charset="0"/>
              </a:rPr>
              <a:t>   </a:t>
            </a:r>
            <a:r>
              <a:rPr lang="ro-RO" sz="1600" b="1" i="1" dirty="0">
                <a:solidFill>
                  <a:srgbClr val="FF0000"/>
                </a:solidFill>
                <a:effectLst>
                  <a:outerShdw blurRad="38100" dist="38100" dir="2700000" algn="tl">
                    <a:srgbClr val="000000"/>
                  </a:outerShdw>
                </a:effectLst>
                <a:latin typeface="Tahoma" charset="0"/>
              </a:rPr>
              <a:t>Despre limitele logistice ale transportului fluvial</a:t>
            </a:r>
            <a:r>
              <a:rPr lang="en-US" dirty="0">
                <a:solidFill>
                  <a:srgbClr val="FF0000"/>
                </a:solidFill>
              </a:rPr>
              <a:t> </a:t>
            </a:r>
            <a:r>
              <a:rPr lang="ro-RO" sz="1600" i="1" dirty="0">
                <a:solidFill>
                  <a:srgbClr val="FF0000"/>
                </a:solidFill>
                <a:effectLst>
                  <a:outerShdw blurRad="38100" dist="38100" dir="2700000" algn="tl">
                    <a:srgbClr val="000000"/>
                  </a:outerShdw>
                </a:effectLst>
                <a:latin typeface="Tahoma" charset="0"/>
              </a:rPr>
              <a:t>…spicuiri</a:t>
            </a:r>
          </a:p>
        </p:txBody>
      </p:sp>
      <p:sp>
        <p:nvSpPr>
          <p:cNvPr id="35845" name="Rectangle 5"/>
          <p:cNvSpPr>
            <a:spLocks noChangeArrowheads="1"/>
          </p:cNvSpPr>
          <p:nvPr/>
        </p:nvSpPr>
        <p:spPr bwMode="auto">
          <a:xfrm>
            <a:off x="0" y="332656"/>
            <a:ext cx="8100392" cy="830997"/>
          </a:xfrm>
          <a:prstGeom prst="rect">
            <a:avLst/>
          </a:prstGeom>
          <a:noFill/>
          <a:ln w="9525">
            <a:noFill/>
            <a:miter lim="800000"/>
            <a:headEnd/>
            <a:tailEnd/>
          </a:ln>
          <a:effectLst/>
        </p:spPr>
        <p:txBody>
          <a:bodyPr wrap="square" anchor="ctr">
            <a:spAutoFit/>
          </a:bodyPr>
          <a:lstStyle/>
          <a:p>
            <a:pPr algn="just"/>
            <a:r>
              <a:rPr lang="en-US" sz="1600" dirty="0">
                <a:latin typeface="Tahoma" charset="0"/>
              </a:rPr>
              <a:t>   </a:t>
            </a:r>
            <a:r>
              <a:rPr lang="ro-RO" sz="1600" dirty="0">
                <a:solidFill>
                  <a:srgbClr val="FF0000"/>
                </a:solidFill>
                <a:effectLst>
                  <a:outerShdw blurRad="38100" dist="38100" dir="2700000" algn="tl">
                    <a:srgbClr val="000000"/>
                  </a:outerShdw>
                </a:effectLst>
                <a:latin typeface="Tahoma" charset="0"/>
              </a:rPr>
              <a:t>Inflenţa regimului hidrologic </a:t>
            </a:r>
            <a:r>
              <a:rPr lang="ro-RO" sz="1600" dirty="0">
                <a:effectLst>
                  <a:outerShdw blurRad="38100" dist="38100" dir="2700000" algn="tl">
                    <a:srgbClr val="000000"/>
                  </a:outerShdw>
                </a:effectLst>
                <a:latin typeface="Tahoma" charset="0"/>
              </a:rPr>
              <a:t>al cursului de apă pe care trebuie desfăsurată activitatea de transport poate limita capacitatea de transport (de încărcare a barjelor, slepurilor, etc)</a:t>
            </a:r>
            <a:r>
              <a:rPr lang="en-US" sz="1600" dirty="0">
                <a:effectLst>
                  <a:outerShdw blurRad="38100" dist="38100" dir="2700000" algn="tl">
                    <a:srgbClr val="000000"/>
                  </a:outerShdw>
                </a:effectLst>
                <a:latin typeface="Tahoma" charset="0"/>
              </a:rPr>
              <a:t>. </a:t>
            </a:r>
          </a:p>
        </p:txBody>
      </p:sp>
      <p:sp>
        <p:nvSpPr>
          <p:cNvPr id="35846" name="Rectangle 6"/>
          <p:cNvSpPr>
            <a:spLocks noChangeArrowheads="1"/>
          </p:cNvSpPr>
          <p:nvPr/>
        </p:nvSpPr>
        <p:spPr bwMode="auto">
          <a:xfrm>
            <a:off x="0" y="1124744"/>
            <a:ext cx="8138492" cy="825500"/>
          </a:xfrm>
          <a:prstGeom prst="rect">
            <a:avLst/>
          </a:prstGeom>
          <a:noFill/>
          <a:ln w="9525">
            <a:noFill/>
            <a:miter lim="800000"/>
            <a:headEnd/>
            <a:tailEnd/>
          </a:ln>
          <a:effectLst/>
        </p:spPr>
        <p:txBody>
          <a:bodyPr wrap="square" anchor="ctr">
            <a:spAutoFit/>
          </a:bodyPr>
          <a:lstStyle/>
          <a:p>
            <a:pPr algn="just"/>
            <a:r>
              <a:rPr lang="en-US" sz="1600" dirty="0">
                <a:latin typeface="Tahoma" charset="0"/>
              </a:rPr>
              <a:t>   </a:t>
            </a:r>
            <a:r>
              <a:rPr lang="ro-RO" sz="1600" dirty="0">
                <a:solidFill>
                  <a:srgbClr val="FF0000"/>
                </a:solidFill>
                <a:effectLst>
                  <a:outerShdw blurRad="38100" dist="38100" dir="2700000" algn="tl">
                    <a:srgbClr val="000000"/>
                  </a:outerShdw>
                </a:effectLst>
                <a:latin typeface="Tahoma" charset="0"/>
              </a:rPr>
              <a:t>Gabaritele de navigaţie </a:t>
            </a:r>
            <a:r>
              <a:rPr lang="ro-RO" sz="1600" dirty="0">
                <a:effectLst>
                  <a:outerShdw blurRad="38100" dist="38100" dir="2700000" algn="tl">
                    <a:srgbClr val="000000"/>
                  </a:outerShdw>
                </a:effectLst>
                <a:latin typeface="Tahoma" charset="0"/>
              </a:rPr>
              <a:t>permise pe anumite sectoare de drum, de cele mai multe ori fiind în strânsă corelare cu regimul hidrologic existent în acel moment, pot limita sau chiar exclude posibilitatea efectuării transportului. </a:t>
            </a:r>
          </a:p>
        </p:txBody>
      </p:sp>
      <p:sp>
        <p:nvSpPr>
          <p:cNvPr id="35847" name="Rectangle 7"/>
          <p:cNvSpPr>
            <a:spLocks noChangeArrowheads="1"/>
          </p:cNvSpPr>
          <p:nvPr/>
        </p:nvSpPr>
        <p:spPr bwMode="auto">
          <a:xfrm>
            <a:off x="0" y="1916832"/>
            <a:ext cx="8172400" cy="581025"/>
          </a:xfrm>
          <a:prstGeom prst="rect">
            <a:avLst/>
          </a:prstGeom>
          <a:noFill/>
          <a:ln w="9525">
            <a:noFill/>
            <a:miter lim="800000"/>
            <a:headEnd/>
            <a:tailEnd/>
          </a:ln>
          <a:effectLst/>
        </p:spPr>
        <p:txBody>
          <a:bodyPr wrap="square" anchor="ctr">
            <a:spAutoFit/>
          </a:bodyPr>
          <a:lstStyle/>
          <a:p>
            <a:pPr algn="just"/>
            <a:r>
              <a:rPr lang="en-US" sz="1600" dirty="0">
                <a:latin typeface="Tahoma" charset="0"/>
              </a:rPr>
              <a:t>   </a:t>
            </a:r>
            <a:r>
              <a:rPr lang="ro-RO" sz="1600" dirty="0">
                <a:solidFill>
                  <a:srgbClr val="FF0000"/>
                </a:solidFill>
                <a:effectLst>
                  <a:outerShdw blurRad="38100" dist="38100" dir="2700000" algn="tl">
                    <a:srgbClr val="000000"/>
                  </a:outerShdw>
                </a:effectLst>
                <a:latin typeface="Tahoma" charset="0"/>
              </a:rPr>
              <a:t>Caracteristicile şi tipul mărfii </a:t>
            </a:r>
            <a:r>
              <a:rPr lang="ro-RO" sz="1600" dirty="0">
                <a:effectLst>
                  <a:outerShdw blurRad="38100" dist="38100" dir="2700000" algn="tl">
                    <a:srgbClr val="000000"/>
                  </a:outerShdw>
                </a:effectLst>
                <a:latin typeface="Tahoma" charset="0"/>
              </a:rPr>
              <a:t>trebuie corelate cu capabilitatea şi </a:t>
            </a:r>
            <a:r>
              <a:rPr lang="ro-RO" sz="1600" dirty="0">
                <a:solidFill>
                  <a:srgbClr val="FF0000"/>
                </a:solidFill>
                <a:effectLst>
                  <a:outerShdw blurRad="38100" dist="38100" dir="2700000" algn="tl">
                    <a:srgbClr val="000000"/>
                  </a:outerShdw>
                </a:effectLst>
                <a:latin typeface="Tahoma" charset="0"/>
              </a:rPr>
              <a:t>capacitatea reală de transport a navei</a:t>
            </a:r>
            <a:r>
              <a:rPr lang="ro-RO" sz="1600" dirty="0">
                <a:effectLst>
                  <a:outerShdw blurRad="38100" dist="38100" dir="2700000" algn="tl">
                    <a:srgbClr val="000000"/>
                  </a:outerShdw>
                </a:effectLst>
                <a:latin typeface="Tahoma" charset="0"/>
              </a:rPr>
              <a:t> funcţie de condiţiile hidro-meteorologice prognozate.</a:t>
            </a:r>
            <a:r>
              <a:rPr lang="en-US" sz="1600" dirty="0">
                <a:effectLst>
                  <a:outerShdw blurRad="38100" dist="38100" dir="2700000" algn="tl">
                    <a:srgbClr val="000000"/>
                  </a:outerShdw>
                </a:effectLst>
                <a:latin typeface="Tahoma" charset="0"/>
              </a:rPr>
              <a:t> </a:t>
            </a:r>
          </a:p>
        </p:txBody>
      </p:sp>
      <p:sp>
        <p:nvSpPr>
          <p:cNvPr id="35848" name="Rectangle 8"/>
          <p:cNvSpPr>
            <a:spLocks noChangeArrowheads="1"/>
          </p:cNvSpPr>
          <p:nvPr/>
        </p:nvSpPr>
        <p:spPr bwMode="auto">
          <a:xfrm>
            <a:off x="0" y="2420888"/>
            <a:ext cx="8172400" cy="581025"/>
          </a:xfrm>
          <a:prstGeom prst="rect">
            <a:avLst/>
          </a:prstGeom>
          <a:noFill/>
          <a:ln w="9525">
            <a:noFill/>
            <a:miter lim="800000"/>
            <a:headEnd/>
            <a:tailEnd/>
          </a:ln>
          <a:effectLst/>
        </p:spPr>
        <p:txBody>
          <a:bodyPr wrap="square" anchor="ctr">
            <a:spAutoFit/>
          </a:bodyPr>
          <a:lstStyle/>
          <a:p>
            <a:pPr algn="just"/>
            <a:r>
              <a:rPr lang="en-US" sz="1600" dirty="0">
                <a:latin typeface="Tahoma" charset="0"/>
              </a:rPr>
              <a:t>   </a:t>
            </a:r>
            <a:r>
              <a:rPr lang="ro-RO" sz="1600" dirty="0">
                <a:solidFill>
                  <a:srgbClr val="FF0000"/>
                </a:solidFill>
                <a:effectLst>
                  <a:outerShdw blurRad="38100" dist="38100" dir="2700000" algn="tl">
                    <a:srgbClr val="000000"/>
                  </a:outerShdw>
                </a:effectLst>
                <a:latin typeface="Tahoma" charset="0"/>
              </a:rPr>
              <a:t>Capacităţile porturilor şi bazinelor </a:t>
            </a:r>
            <a:r>
              <a:rPr lang="ro-RO" sz="1600" dirty="0">
                <a:effectLst>
                  <a:outerShdw blurRad="38100" dist="38100" dir="2700000" algn="tl">
                    <a:srgbClr val="000000"/>
                  </a:outerShdw>
                </a:effectLst>
                <a:latin typeface="Tahoma" charset="0"/>
              </a:rPr>
              <a:t>de primire a mărfurilor şi posibilităţile preluării mărfurilor pentru transportul lor în teritoriu folosind alte mijloace.</a:t>
            </a:r>
            <a:r>
              <a:rPr lang="en-US" sz="1600" dirty="0">
                <a:effectLst>
                  <a:outerShdw blurRad="38100" dist="38100" dir="2700000" algn="tl">
                    <a:srgbClr val="000000"/>
                  </a:outerShdw>
                </a:effectLst>
                <a:latin typeface="Tahoma" charset="0"/>
              </a:rPr>
              <a:t> </a:t>
            </a:r>
          </a:p>
        </p:txBody>
      </p:sp>
      <p:sp>
        <p:nvSpPr>
          <p:cNvPr id="35850" name="Rectangle 10"/>
          <p:cNvSpPr>
            <a:spLocks noChangeArrowheads="1"/>
          </p:cNvSpPr>
          <p:nvPr/>
        </p:nvSpPr>
        <p:spPr bwMode="auto">
          <a:xfrm>
            <a:off x="0" y="3068960"/>
            <a:ext cx="8172400" cy="825500"/>
          </a:xfrm>
          <a:prstGeom prst="rect">
            <a:avLst/>
          </a:prstGeom>
          <a:noFill/>
          <a:ln w="9525">
            <a:noFill/>
            <a:miter lim="800000"/>
            <a:headEnd/>
            <a:tailEnd/>
          </a:ln>
          <a:effectLst/>
        </p:spPr>
        <p:txBody>
          <a:bodyPr wrap="square" anchor="ctr">
            <a:spAutoFit/>
          </a:bodyPr>
          <a:lstStyle/>
          <a:p>
            <a:pPr algn="just"/>
            <a:r>
              <a:rPr lang="en-US" sz="1600" dirty="0">
                <a:solidFill>
                  <a:srgbClr val="FF0000"/>
                </a:solidFill>
                <a:latin typeface="Tahoma" charset="0"/>
              </a:rPr>
              <a:t>   </a:t>
            </a:r>
            <a:r>
              <a:rPr lang="ro-RO" sz="1600" dirty="0">
                <a:solidFill>
                  <a:srgbClr val="FF0000"/>
                </a:solidFill>
                <a:effectLst>
                  <a:outerShdw blurRad="38100" dist="38100" dir="2700000" algn="tl">
                    <a:srgbClr val="000000"/>
                  </a:outerShdw>
                </a:effectLst>
                <a:latin typeface="Tahoma" charset="0"/>
              </a:rPr>
              <a:t>Amplasarea porturilor </a:t>
            </a:r>
            <a:r>
              <a:rPr lang="ro-RO" sz="1600" dirty="0">
                <a:effectLst>
                  <a:outerShdw blurRad="38100" dist="38100" dir="2700000" algn="tl">
                    <a:srgbClr val="000000"/>
                  </a:outerShdw>
                </a:effectLst>
                <a:latin typeface="Tahoma" charset="0"/>
              </a:rPr>
              <a:t>ţinând cont de contextul economico-industrial al zonei poate determina transportul preponderent al unor tipuri de mărfuri, porturile fiind dotate numai cu capacităţi de încărcare-descărcare specifice (exemplu...Portul Mineralier Galaţi).</a:t>
            </a:r>
          </a:p>
        </p:txBody>
      </p:sp>
      <p:pic>
        <p:nvPicPr>
          <p:cNvPr id="35852" name="Picture 12" descr="DSCF6032"/>
          <p:cNvPicPr>
            <a:picLocks noChangeAspect="1" noChangeArrowheads="1"/>
          </p:cNvPicPr>
          <p:nvPr/>
        </p:nvPicPr>
        <p:blipFill>
          <a:blip r:embed="rId2" cstate="print">
            <a:lum bright="-6000" contrast="12000"/>
          </a:blip>
          <a:srcRect/>
          <a:stretch>
            <a:fillRect/>
          </a:stretch>
        </p:blipFill>
        <p:spPr bwMode="auto">
          <a:xfrm>
            <a:off x="4067944" y="3933056"/>
            <a:ext cx="4104456" cy="2924944"/>
          </a:xfrm>
          <a:prstGeom prst="rect">
            <a:avLst/>
          </a:prstGeom>
          <a:noFill/>
        </p:spPr>
      </p:pic>
      <p:pic>
        <p:nvPicPr>
          <p:cNvPr id="35853" name="Picture 13" descr="DSCF6143"/>
          <p:cNvPicPr>
            <a:picLocks noChangeAspect="1" noChangeArrowheads="1"/>
          </p:cNvPicPr>
          <p:nvPr/>
        </p:nvPicPr>
        <p:blipFill>
          <a:blip r:embed="rId3" cstate="print">
            <a:lum bright="-6000" contrast="18000"/>
          </a:blip>
          <a:srcRect/>
          <a:stretch>
            <a:fillRect/>
          </a:stretch>
        </p:blipFill>
        <p:spPr bwMode="auto">
          <a:xfrm>
            <a:off x="0" y="3933056"/>
            <a:ext cx="3995936" cy="2924944"/>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5853"/>
                                        </p:tgtEl>
                                        <p:attrNameLst>
                                          <p:attrName>style.visibility</p:attrName>
                                        </p:attrNameLst>
                                      </p:cBhvr>
                                      <p:to>
                                        <p:strVal val="visible"/>
                                      </p:to>
                                    </p:set>
                                    <p:animEffect transition="in" filter="blinds(horizontal)">
                                      <p:cBhvr>
                                        <p:cTn id="7" dur="500"/>
                                        <p:tgtEl>
                                          <p:spTgt spid="35853"/>
                                        </p:tgtEl>
                                      </p:cBhvr>
                                    </p:animEffect>
                                  </p:childTnLst>
                                </p:cTn>
                              </p:par>
                              <p:par>
                                <p:cTn id="8" presetID="3" presetClass="entr" presetSubtype="10" fill="hold" nodeType="withEffect">
                                  <p:stCondLst>
                                    <p:cond delay="0"/>
                                  </p:stCondLst>
                                  <p:childTnLst>
                                    <p:set>
                                      <p:cBhvr>
                                        <p:cTn id="9" dur="1" fill="hold">
                                          <p:stCondLst>
                                            <p:cond delay="0"/>
                                          </p:stCondLst>
                                        </p:cTn>
                                        <p:tgtEl>
                                          <p:spTgt spid="35852"/>
                                        </p:tgtEl>
                                        <p:attrNameLst>
                                          <p:attrName>style.visibility</p:attrName>
                                        </p:attrNameLst>
                                      </p:cBhvr>
                                      <p:to>
                                        <p:strVal val="visible"/>
                                      </p:to>
                                    </p:set>
                                    <p:animEffect transition="in" filter="blinds(horizontal)">
                                      <p:cBhvr>
                                        <p:cTn id="10" dur="500"/>
                                        <p:tgtEl>
                                          <p:spTgt spid="358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4"/>
          <p:cNvSpPr>
            <a:spLocks noChangeArrowheads="1"/>
          </p:cNvSpPr>
          <p:nvPr/>
        </p:nvSpPr>
        <p:spPr bwMode="auto">
          <a:xfrm>
            <a:off x="3419475" y="1341438"/>
            <a:ext cx="2305050" cy="647700"/>
          </a:xfrm>
          <a:prstGeom prst="rect">
            <a:avLst/>
          </a:prstGeom>
          <a:solidFill>
            <a:srgbClr val="00FFFF"/>
          </a:solidFill>
          <a:ln w="9525">
            <a:solidFill>
              <a:schemeClr val="tx1"/>
            </a:solidFill>
            <a:miter lim="800000"/>
            <a:headEnd/>
            <a:tailEnd/>
          </a:ln>
          <a:effectLst/>
        </p:spPr>
        <p:txBody>
          <a:bodyPr wrap="none" anchor="ctr"/>
          <a:lstStyle/>
          <a:p>
            <a:pPr algn="ctr"/>
            <a:r>
              <a:rPr lang="en-US" dirty="0" err="1">
                <a:solidFill>
                  <a:srgbClr val="FF0000"/>
                </a:solidFill>
                <a:effectLst>
                  <a:outerShdw blurRad="38100" dist="38100" dir="2700000" algn="tl">
                    <a:srgbClr val="000000"/>
                  </a:outerShdw>
                </a:effectLst>
              </a:rPr>
              <a:t>PRODUSUL</a:t>
            </a:r>
            <a:endParaRPr lang="ro-RO" dirty="0">
              <a:solidFill>
                <a:srgbClr val="FF0000"/>
              </a:solidFill>
              <a:effectLst>
                <a:outerShdw blurRad="38100" dist="38100" dir="2700000" algn="tl">
                  <a:srgbClr val="000000"/>
                </a:outerShdw>
              </a:effectLst>
            </a:endParaRPr>
          </a:p>
        </p:txBody>
      </p:sp>
      <p:sp>
        <p:nvSpPr>
          <p:cNvPr id="39941" name="Line 5"/>
          <p:cNvSpPr>
            <a:spLocks noChangeShapeType="1"/>
          </p:cNvSpPr>
          <p:nvPr/>
        </p:nvSpPr>
        <p:spPr bwMode="auto">
          <a:xfrm>
            <a:off x="4572000" y="1989138"/>
            <a:ext cx="0" cy="431800"/>
          </a:xfrm>
          <a:prstGeom prst="line">
            <a:avLst/>
          </a:prstGeom>
          <a:noFill/>
          <a:ln w="9525">
            <a:solidFill>
              <a:srgbClr val="FF9900"/>
            </a:solidFill>
            <a:round/>
            <a:headEnd type="triangle" w="med" len="med"/>
            <a:tailEnd type="triangle" w="med" len="med"/>
          </a:ln>
          <a:effectLst/>
        </p:spPr>
        <p:txBody>
          <a:bodyPr/>
          <a:lstStyle/>
          <a:p>
            <a:endParaRPr lang="en-US"/>
          </a:p>
        </p:txBody>
      </p:sp>
      <p:sp>
        <p:nvSpPr>
          <p:cNvPr id="39942" name="Rectangle 6"/>
          <p:cNvSpPr>
            <a:spLocks noChangeArrowheads="1"/>
          </p:cNvSpPr>
          <p:nvPr/>
        </p:nvSpPr>
        <p:spPr bwMode="auto">
          <a:xfrm>
            <a:off x="3419475" y="2420938"/>
            <a:ext cx="2376488" cy="1223962"/>
          </a:xfrm>
          <a:prstGeom prst="rect">
            <a:avLst/>
          </a:prstGeom>
          <a:solidFill>
            <a:srgbClr val="00FFFF"/>
          </a:solidFill>
          <a:ln w="9525">
            <a:solidFill>
              <a:schemeClr val="tx1"/>
            </a:solidFill>
            <a:miter lim="800000"/>
            <a:headEnd/>
            <a:tailEnd/>
          </a:ln>
          <a:effectLst/>
        </p:spPr>
        <p:txBody>
          <a:bodyPr wrap="none" anchor="ctr"/>
          <a:lstStyle/>
          <a:p>
            <a:pPr algn="ctr"/>
            <a:r>
              <a:rPr lang="en-US" dirty="0" err="1">
                <a:solidFill>
                  <a:srgbClr val="FF0000"/>
                </a:solidFill>
                <a:effectLst>
                  <a:outerShdw blurRad="38100" dist="38100" dir="2700000" algn="tl">
                    <a:srgbClr val="000000"/>
                  </a:outerShdw>
                </a:effectLst>
              </a:rPr>
              <a:t>MIXUL</a:t>
            </a:r>
            <a:r>
              <a:rPr lang="en-US" dirty="0">
                <a:solidFill>
                  <a:srgbClr val="FF0000"/>
                </a:solidFill>
                <a:effectLst>
                  <a:outerShdw blurRad="38100" dist="38100" dir="2700000" algn="tl">
                    <a:srgbClr val="000000"/>
                  </a:outerShdw>
                </a:effectLst>
              </a:rPr>
              <a:t> </a:t>
            </a:r>
          </a:p>
          <a:p>
            <a:pPr algn="ctr"/>
            <a:r>
              <a:rPr lang="en-US" dirty="0">
                <a:solidFill>
                  <a:srgbClr val="FF0000"/>
                </a:solidFill>
                <a:effectLst>
                  <a:outerShdw blurRad="38100" dist="38100" dir="2700000" algn="tl">
                    <a:srgbClr val="000000"/>
                  </a:outerShdw>
                </a:effectLst>
              </a:rPr>
              <a:t>DE </a:t>
            </a:r>
          </a:p>
          <a:p>
            <a:pPr algn="ctr"/>
            <a:r>
              <a:rPr lang="en-US" dirty="0">
                <a:solidFill>
                  <a:srgbClr val="FF0000"/>
                </a:solidFill>
                <a:effectLst>
                  <a:outerShdw blurRad="38100" dist="38100" dir="2700000" algn="tl">
                    <a:srgbClr val="000000"/>
                  </a:outerShdw>
                </a:effectLst>
              </a:rPr>
              <a:t>MARKETING</a:t>
            </a:r>
            <a:endParaRPr lang="ro-RO" dirty="0">
              <a:solidFill>
                <a:srgbClr val="FF0000"/>
              </a:solidFill>
              <a:effectLst>
                <a:outerShdw blurRad="38100" dist="38100" dir="2700000" algn="tl">
                  <a:srgbClr val="000000"/>
                </a:outerShdw>
              </a:effectLst>
            </a:endParaRPr>
          </a:p>
        </p:txBody>
      </p:sp>
      <p:sp>
        <p:nvSpPr>
          <p:cNvPr id="39943" name="Rectangle 7"/>
          <p:cNvSpPr>
            <a:spLocks noChangeArrowheads="1"/>
          </p:cNvSpPr>
          <p:nvPr/>
        </p:nvSpPr>
        <p:spPr bwMode="auto">
          <a:xfrm>
            <a:off x="1116013" y="2781300"/>
            <a:ext cx="1584325" cy="576263"/>
          </a:xfrm>
          <a:prstGeom prst="rect">
            <a:avLst/>
          </a:prstGeom>
          <a:solidFill>
            <a:srgbClr val="00FFFF"/>
          </a:solidFill>
          <a:ln w="9525">
            <a:solidFill>
              <a:schemeClr val="tx1"/>
            </a:solidFill>
            <a:miter lim="800000"/>
            <a:headEnd/>
            <a:tailEnd/>
          </a:ln>
          <a:effectLst/>
        </p:spPr>
        <p:txBody>
          <a:bodyPr wrap="none" anchor="ctr"/>
          <a:lstStyle/>
          <a:p>
            <a:pPr algn="ctr"/>
            <a:r>
              <a:rPr lang="en-US" dirty="0" err="1">
                <a:solidFill>
                  <a:srgbClr val="FF0000"/>
                </a:solidFill>
                <a:effectLst>
                  <a:outerShdw blurRad="38100" dist="38100" dir="2700000" algn="tl">
                    <a:srgbClr val="000000"/>
                  </a:outerShdw>
                </a:effectLst>
              </a:rPr>
              <a:t>PRETUL</a:t>
            </a:r>
            <a:endParaRPr lang="ro-RO" dirty="0">
              <a:solidFill>
                <a:srgbClr val="FF0000"/>
              </a:solidFill>
              <a:effectLst>
                <a:outerShdw blurRad="38100" dist="38100" dir="2700000" algn="tl">
                  <a:srgbClr val="000000"/>
                </a:outerShdw>
              </a:effectLst>
            </a:endParaRPr>
          </a:p>
        </p:txBody>
      </p:sp>
      <p:sp>
        <p:nvSpPr>
          <p:cNvPr id="39944" name="Rectangle 8"/>
          <p:cNvSpPr>
            <a:spLocks noChangeArrowheads="1"/>
          </p:cNvSpPr>
          <p:nvPr/>
        </p:nvSpPr>
        <p:spPr bwMode="auto">
          <a:xfrm>
            <a:off x="6516688" y="2781300"/>
            <a:ext cx="1727200" cy="576263"/>
          </a:xfrm>
          <a:prstGeom prst="rect">
            <a:avLst/>
          </a:prstGeom>
          <a:solidFill>
            <a:srgbClr val="00FFFF"/>
          </a:solidFill>
          <a:ln w="9525">
            <a:solidFill>
              <a:schemeClr val="tx1"/>
            </a:solidFill>
            <a:miter lim="800000"/>
            <a:headEnd/>
            <a:tailEnd/>
          </a:ln>
          <a:effectLst/>
        </p:spPr>
        <p:txBody>
          <a:bodyPr wrap="none" anchor="ctr"/>
          <a:lstStyle/>
          <a:p>
            <a:pPr algn="ctr"/>
            <a:r>
              <a:rPr lang="en-US" dirty="0" err="1">
                <a:solidFill>
                  <a:srgbClr val="FF0000"/>
                </a:solidFill>
                <a:effectLst>
                  <a:outerShdw blurRad="38100" dist="38100" dir="2700000" algn="tl">
                    <a:srgbClr val="000000"/>
                  </a:outerShdw>
                </a:effectLst>
              </a:rPr>
              <a:t>PROMOVAREA</a:t>
            </a:r>
            <a:endParaRPr lang="ro-RO" dirty="0">
              <a:solidFill>
                <a:srgbClr val="FF0000"/>
              </a:solidFill>
              <a:effectLst>
                <a:outerShdw blurRad="38100" dist="38100" dir="2700000" algn="tl">
                  <a:srgbClr val="000000"/>
                </a:outerShdw>
              </a:effectLst>
            </a:endParaRPr>
          </a:p>
        </p:txBody>
      </p:sp>
      <p:sp>
        <p:nvSpPr>
          <p:cNvPr id="39945" name="Line 9"/>
          <p:cNvSpPr>
            <a:spLocks noChangeShapeType="1"/>
          </p:cNvSpPr>
          <p:nvPr/>
        </p:nvSpPr>
        <p:spPr bwMode="auto">
          <a:xfrm>
            <a:off x="2700338" y="3068638"/>
            <a:ext cx="719137" cy="0"/>
          </a:xfrm>
          <a:prstGeom prst="line">
            <a:avLst/>
          </a:prstGeom>
          <a:noFill/>
          <a:ln w="9525">
            <a:solidFill>
              <a:srgbClr val="FF9900"/>
            </a:solidFill>
            <a:round/>
            <a:headEnd type="triangle" w="med" len="med"/>
            <a:tailEnd type="triangle" w="med" len="med"/>
          </a:ln>
          <a:effectLst/>
        </p:spPr>
        <p:txBody>
          <a:bodyPr/>
          <a:lstStyle/>
          <a:p>
            <a:endParaRPr lang="en-US"/>
          </a:p>
        </p:txBody>
      </p:sp>
      <p:sp>
        <p:nvSpPr>
          <p:cNvPr id="39946" name="Line 10"/>
          <p:cNvSpPr>
            <a:spLocks noChangeShapeType="1"/>
          </p:cNvSpPr>
          <p:nvPr/>
        </p:nvSpPr>
        <p:spPr bwMode="auto">
          <a:xfrm>
            <a:off x="5795963" y="3068638"/>
            <a:ext cx="720725" cy="0"/>
          </a:xfrm>
          <a:prstGeom prst="line">
            <a:avLst/>
          </a:prstGeom>
          <a:noFill/>
          <a:ln w="9525">
            <a:solidFill>
              <a:srgbClr val="FF9900"/>
            </a:solidFill>
            <a:round/>
            <a:headEnd type="triangle" w="med" len="med"/>
            <a:tailEnd type="triangle" w="med" len="med"/>
          </a:ln>
          <a:effectLst/>
        </p:spPr>
        <p:txBody>
          <a:bodyPr/>
          <a:lstStyle/>
          <a:p>
            <a:endParaRPr lang="en-US"/>
          </a:p>
        </p:txBody>
      </p:sp>
      <p:sp>
        <p:nvSpPr>
          <p:cNvPr id="39947" name="Rectangle 11"/>
          <p:cNvSpPr>
            <a:spLocks noChangeArrowheads="1"/>
          </p:cNvSpPr>
          <p:nvPr/>
        </p:nvSpPr>
        <p:spPr bwMode="auto">
          <a:xfrm>
            <a:off x="3419475" y="4005263"/>
            <a:ext cx="2374900" cy="576262"/>
          </a:xfrm>
          <a:prstGeom prst="rect">
            <a:avLst/>
          </a:prstGeom>
          <a:solidFill>
            <a:srgbClr val="00FFFF"/>
          </a:solidFill>
          <a:ln w="9525">
            <a:solidFill>
              <a:schemeClr val="tx1"/>
            </a:solidFill>
            <a:miter lim="800000"/>
            <a:headEnd/>
            <a:tailEnd/>
          </a:ln>
          <a:effectLst/>
        </p:spPr>
        <p:txBody>
          <a:bodyPr wrap="none" anchor="ctr"/>
          <a:lstStyle/>
          <a:p>
            <a:pPr algn="ctr"/>
            <a:r>
              <a:rPr lang="en-US" dirty="0" err="1">
                <a:solidFill>
                  <a:srgbClr val="FF0000"/>
                </a:solidFill>
                <a:effectLst>
                  <a:outerShdw blurRad="38100" dist="38100" dir="2700000" algn="tl">
                    <a:srgbClr val="000000"/>
                  </a:outerShdw>
                </a:effectLst>
              </a:rPr>
              <a:t>DISTRIBUTIA</a:t>
            </a:r>
            <a:endParaRPr lang="ro-RO" dirty="0">
              <a:solidFill>
                <a:srgbClr val="FF0000"/>
              </a:solidFill>
              <a:effectLst>
                <a:outerShdw blurRad="38100" dist="38100" dir="2700000" algn="tl">
                  <a:srgbClr val="000000"/>
                </a:outerShdw>
              </a:effectLst>
            </a:endParaRPr>
          </a:p>
        </p:txBody>
      </p:sp>
      <p:sp>
        <p:nvSpPr>
          <p:cNvPr id="39948" name="Line 12"/>
          <p:cNvSpPr>
            <a:spLocks noChangeShapeType="1"/>
          </p:cNvSpPr>
          <p:nvPr/>
        </p:nvSpPr>
        <p:spPr bwMode="auto">
          <a:xfrm>
            <a:off x="4572000" y="3644900"/>
            <a:ext cx="0" cy="360363"/>
          </a:xfrm>
          <a:prstGeom prst="line">
            <a:avLst/>
          </a:prstGeom>
          <a:noFill/>
          <a:ln w="9525">
            <a:solidFill>
              <a:srgbClr val="FF9900"/>
            </a:solidFill>
            <a:round/>
            <a:headEnd type="triangle" w="med" len="med"/>
            <a:tailEnd type="triangle" w="med" len="med"/>
          </a:ln>
          <a:effectLst/>
        </p:spPr>
        <p:txBody>
          <a:bodyPr/>
          <a:lstStyle/>
          <a:p>
            <a:endParaRPr lang="en-US"/>
          </a:p>
        </p:txBody>
      </p:sp>
      <p:sp>
        <p:nvSpPr>
          <p:cNvPr id="39949" name="Rectangle 13"/>
          <p:cNvSpPr>
            <a:spLocks noChangeArrowheads="1"/>
          </p:cNvSpPr>
          <p:nvPr/>
        </p:nvSpPr>
        <p:spPr bwMode="auto">
          <a:xfrm>
            <a:off x="1116013" y="5157788"/>
            <a:ext cx="6911975" cy="1366837"/>
          </a:xfrm>
          <a:prstGeom prst="rect">
            <a:avLst/>
          </a:prstGeom>
          <a:noFill/>
          <a:ln w="9525">
            <a:solidFill>
              <a:schemeClr val="tx1"/>
            </a:solidFill>
            <a:miter lim="800000"/>
            <a:headEnd/>
            <a:tailEnd/>
          </a:ln>
          <a:effectLst/>
        </p:spPr>
        <p:txBody>
          <a:bodyPr wrap="none" anchor="ctr"/>
          <a:lstStyle/>
          <a:p>
            <a:endParaRPr lang="en-US"/>
          </a:p>
        </p:txBody>
      </p:sp>
      <p:sp>
        <p:nvSpPr>
          <p:cNvPr id="39950" name="Rectangle 14"/>
          <p:cNvSpPr>
            <a:spLocks noChangeArrowheads="1"/>
          </p:cNvSpPr>
          <p:nvPr/>
        </p:nvSpPr>
        <p:spPr bwMode="auto">
          <a:xfrm>
            <a:off x="1692275" y="5589588"/>
            <a:ext cx="1584325" cy="719137"/>
          </a:xfrm>
          <a:prstGeom prst="rect">
            <a:avLst/>
          </a:prstGeom>
          <a:solidFill>
            <a:srgbClr val="00FFFF"/>
          </a:solidFill>
          <a:ln w="9525">
            <a:solidFill>
              <a:schemeClr val="tx1"/>
            </a:solidFill>
            <a:miter lim="800000"/>
            <a:headEnd/>
            <a:tailEnd/>
          </a:ln>
          <a:effectLst/>
        </p:spPr>
        <p:txBody>
          <a:bodyPr wrap="none" anchor="ctr"/>
          <a:lstStyle/>
          <a:p>
            <a:pPr algn="ctr"/>
            <a:r>
              <a:rPr lang="en-US" sz="1600" b="1" dirty="0" err="1">
                <a:solidFill>
                  <a:srgbClr val="FF0000"/>
                </a:solidFill>
                <a:effectLst>
                  <a:outerShdw blurRad="38100" dist="38100" dir="2700000" algn="tl">
                    <a:srgbClr val="000000"/>
                  </a:outerShdw>
                </a:effectLst>
              </a:rPr>
              <a:t>CANALE</a:t>
            </a:r>
            <a:r>
              <a:rPr lang="en-US" sz="1600" dirty="0">
                <a:solidFill>
                  <a:srgbClr val="FF0000"/>
                </a:solidFill>
                <a:effectLst>
                  <a:outerShdw blurRad="38100" dist="38100" dir="2700000" algn="tl">
                    <a:srgbClr val="000000"/>
                  </a:outerShdw>
                </a:effectLst>
              </a:rPr>
              <a:t> </a:t>
            </a:r>
          </a:p>
          <a:p>
            <a:pPr algn="ctr"/>
            <a:r>
              <a:rPr lang="en-US" sz="1600" b="1" dirty="0">
                <a:solidFill>
                  <a:srgbClr val="FF0000"/>
                </a:solidFill>
                <a:effectLst>
                  <a:outerShdw blurRad="38100" dist="38100" dir="2700000" algn="tl">
                    <a:srgbClr val="000000"/>
                  </a:outerShdw>
                </a:effectLst>
              </a:rPr>
              <a:t>DE</a:t>
            </a:r>
          </a:p>
          <a:p>
            <a:pPr algn="ctr"/>
            <a:r>
              <a:rPr lang="en-US" sz="1600" b="1" dirty="0">
                <a:solidFill>
                  <a:srgbClr val="FF0000"/>
                </a:solidFill>
                <a:effectLst>
                  <a:outerShdw blurRad="38100" dist="38100" dir="2700000" algn="tl">
                    <a:srgbClr val="000000"/>
                  </a:outerShdw>
                </a:effectLst>
              </a:rPr>
              <a:t> MARKETING</a:t>
            </a:r>
            <a:endParaRPr lang="ro-RO" sz="1600" b="1" dirty="0">
              <a:solidFill>
                <a:srgbClr val="FF0000"/>
              </a:solidFill>
              <a:effectLst>
                <a:outerShdw blurRad="38100" dist="38100" dir="2700000" algn="tl">
                  <a:srgbClr val="000000"/>
                </a:outerShdw>
              </a:effectLst>
            </a:endParaRPr>
          </a:p>
        </p:txBody>
      </p:sp>
      <p:sp>
        <p:nvSpPr>
          <p:cNvPr id="39951" name="Line 15"/>
          <p:cNvSpPr>
            <a:spLocks noChangeShapeType="1"/>
          </p:cNvSpPr>
          <p:nvPr/>
        </p:nvSpPr>
        <p:spPr bwMode="auto">
          <a:xfrm flipH="1">
            <a:off x="2339975" y="4581525"/>
            <a:ext cx="2087563" cy="1008063"/>
          </a:xfrm>
          <a:prstGeom prst="line">
            <a:avLst/>
          </a:prstGeom>
          <a:noFill/>
          <a:ln w="9525">
            <a:solidFill>
              <a:srgbClr val="FF9900"/>
            </a:solidFill>
            <a:round/>
            <a:headEnd type="triangle" w="med" len="med"/>
            <a:tailEnd type="triangle" w="med" len="med"/>
          </a:ln>
          <a:effectLst/>
        </p:spPr>
        <p:txBody>
          <a:bodyPr/>
          <a:lstStyle/>
          <a:p>
            <a:endParaRPr lang="en-US"/>
          </a:p>
        </p:txBody>
      </p:sp>
      <p:sp>
        <p:nvSpPr>
          <p:cNvPr id="39952" name="Rectangle 16"/>
          <p:cNvSpPr>
            <a:spLocks noChangeArrowheads="1"/>
          </p:cNvSpPr>
          <p:nvPr/>
        </p:nvSpPr>
        <p:spPr bwMode="auto">
          <a:xfrm>
            <a:off x="5580063" y="5661025"/>
            <a:ext cx="1512887" cy="647700"/>
          </a:xfrm>
          <a:prstGeom prst="rect">
            <a:avLst/>
          </a:prstGeom>
          <a:solidFill>
            <a:srgbClr val="00FFFF"/>
          </a:solidFill>
          <a:ln w="9525">
            <a:solidFill>
              <a:schemeClr val="tx1"/>
            </a:solidFill>
            <a:miter lim="800000"/>
            <a:headEnd/>
            <a:tailEnd/>
          </a:ln>
          <a:effectLst/>
        </p:spPr>
        <p:txBody>
          <a:bodyPr wrap="none" anchor="ctr"/>
          <a:lstStyle/>
          <a:p>
            <a:pPr algn="ctr"/>
            <a:r>
              <a:rPr lang="en-US" sz="1600" b="1" dirty="0" err="1">
                <a:solidFill>
                  <a:srgbClr val="FF0000"/>
                </a:solidFill>
                <a:effectLst>
                  <a:outerShdw blurRad="38100" dist="38100" dir="2700000" algn="tl">
                    <a:srgbClr val="000000"/>
                  </a:outerShdw>
                </a:effectLst>
              </a:rPr>
              <a:t>DISTRIBUTIA</a:t>
            </a:r>
            <a:r>
              <a:rPr lang="en-US" sz="1600" b="1" dirty="0">
                <a:solidFill>
                  <a:srgbClr val="FF0000"/>
                </a:solidFill>
                <a:effectLst>
                  <a:outerShdw blurRad="38100" dist="38100" dir="2700000" algn="tl">
                    <a:srgbClr val="000000"/>
                  </a:outerShdw>
                </a:effectLst>
              </a:rPr>
              <a:t> </a:t>
            </a:r>
          </a:p>
          <a:p>
            <a:pPr algn="ctr"/>
            <a:r>
              <a:rPr lang="en-US" sz="1600" b="1" dirty="0" err="1">
                <a:solidFill>
                  <a:srgbClr val="FF0000"/>
                </a:solidFill>
                <a:effectLst>
                  <a:outerShdw blurRad="38100" dist="38100" dir="2700000" algn="tl">
                    <a:srgbClr val="000000"/>
                  </a:outerShdw>
                </a:effectLst>
              </a:rPr>
              <a:t>FIZICA</a:t>
            </a:r>
            <a:endParaRPr lang="ro-RO" sz="1600" b="1" dirty="0">
              <a:solidFill>
                <a:srgbClr val="FF0000"/>
              </a:solidFill>
              <a:effectLst>
                <a:outerShdw blurRad="38100" dist="38100" dir="2700000" algn="tl">
                  <a:srgbClr val="000000"/>
                </a:outerShdw>
              </a:effectLst>
            </a:endParaRPr>
          </a:p>
        </p:txBody>
      </p:sp>
      <p:sp>
        <p:nvSpPr>
          <p:cNvPr id="39953" name="Line 17"/>
          <p:cNvSpPr>
            <a:spLocks noChangeShapeType="1"/>
          </p:cNvSpPr>
          <p:nvPr/>
        </p:nvSpPr>
        <p:spPr bwMode="auto">
          <a:xfrm>
            <a:off x="4787900" y="4581525"/>
            <a:ext cx="1584325" cy="1079500"/>
          </a:xfrm>
          <a:prstGeom prst="line">
            <a:avLst/>
          </a:prstGeom>
          <a:noFill/>
          <a:ln w="9525">
            <a:solidFill>
              <a:srgbClr val="FF9900"/>
            </a:solidFill>
            <a:round/>
            <a:headEnd type="triangle" w="med" len="med"/>
            <a:tailEnd type="triangle" w="med" len="med"/>
          </a:ln>
          <a:effectLst/>
        </p:spPr>
        <p:txBody>
          <a:bodyPr/>
          <a:lstStyle/>
          <a:p>
            <a:endParaRPr lang="en-US"/>
          </a:p>
        </p:txBody>
      </p:sp>
      <p:sp>
        <p:nvSpPr>
          <p:cNvPr id="39954" name="Rectangle 18"/>
          <p:cNvSpPr>
            <a:spLocks noChangeArrowheads="1"/>
          </p:cNvSpPr>
          <p:nvPr/>
        </p:nvSpPr>
        <p:spPr bwMode="auto">
          <a:xfrm>
            <a:off x="1258556" y="486718"/>
            <a:ext cx="6549101" cy="461665"/>
          </a:xfrm>
          <a:prstGeom prst="rect">
            <a:avLst/>
          </a:prstGeom>
          <a:noFill/>
          <a:ln w="9525">
            <a:noFill/>
            <a:miter lim="800000"/>
            <a:headEnd/>
            <a:tailEnd/>
          </a:ln>
          <a:effectLst/>
        </p:spPr>
        <p:txBody>
          <a:bodyPr wrap="none" anchor="ctr">
            <a:spAutoFit/>
          </a:bodyPr>
          <a:lstStyle/>
          <a:p>
            <a:pPr algn="just"/>
            <a:r>
              <a:rPr lang="ro-RO" sz="2400" i="1" dirty="0">
                <a:solidFill>
                  <a:schemeClr val="folHlink"/>
                </a:solidFill>
                <a:effectLst>
                  <a:outerShdw blurRad="38100" dist="38100" dir="2700000" algn="tl">
                    <a:srgbClr val="000000"/>
                  </a:outerShdw>
                </a:effectLst>
                <a:latin typeface="Tahoma" charset="0"/>
              </a:rPr>
              <a:t>Distribuţia-componentă a mixului de marketing</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260648"/>
            <a:ext cx="7848872" cy="5016758"/>
          </a:xfrm>
          <a:prstGeom prst="rect">
            <a:avLst/>
          </a:prstGeom>
        </p:spPr>
        <p:txBody>
          <a:bodyPr wrap="square">
            <a:spAutoFit/>
          </a:bodyPr>
          <a:lstStyle/>
          <a:p>
            <a:r>
              <a:rPr lang="ro-RO" sz="2000" b="1" dirty="0" smtClean="0">
                <a:effectLst>
                  <a:outerShdw blurRad="38100" dist="38100" dir="2700000" algn="tl">
                    <a:srgbClr val="000000"/>
                  </a:outerShdw>
                </a:effectLst>
              </a:rPr>
              <a:t>c) </a:t>
            </a:r>
            <a:r>
              <a:rPr lang="ro-RO" sz="2000" dirty="0" smtClean="0">
                <a:solidFill>
                  <a:srgbClr val="FF0000"/>
                </a:solidFill>
                <a:effectLst>
                  <a:outerShdw blurRad="38100" dist="38100" dir="2700000" algn="tl">
                    <a:srgbClr val="000000"/>
                  </a:outerShdw>
                </a:effectLst>
              </a:rPr>
              <a:t>capacitatea mare de transport</a:t>
            </a:r>
            <a:r>
              <a:rPr lang="ro-RO" sz="2000" b="1" dirty="0" smtClean="0">
                <a:effectLst>
                  <a:outerShdw blurRad="38100" dist="38100" dir="2700000" algn="tl">
                    <a:srgbClr val="000000"/>
                  </a:outerShdw>
                </a:effectLst>
              </a:rPr>
              <a:t>,</a:t>
            </a:r>
            <a:r>
              <a:rPr lang="ro-RO" sz="2000" dirty="0" smtClean="0">
                <a:effectLst>
                  <a:outerShdw blurRad="38100" dist="38100" dir="2700000" algn="tl">
                    <a:srgbClr val="000000"/>
                  </a:outerShdw>
                </a:effectLst>
              </a:rPr>
              <a:t> care asigură reducerea cheltuielilor de transport pe unitatea de încărcătură, şlepurile şi barjele încărcate pot forma convoaie de până la 40.000 tone deplasate cu ajutorul unui singur remorcher sau împingator, ceea ce permite atragerea în circuitul economic internaţional şi a unor mărfuri ieftine insuficient de rentabile în cazul transportării lor cu alte mijloace;</a:t>
            </a:r>
            <a:endParaRPr lang="ro-RO" sz="2000" b="1" dirty="0" smtClean="0">
              <a:effectLst>
                <a:outerShdw blurRad="38100" dist="38100" dir="2700000" algn="tl">
                  <a:srgbClr val="000000"/>
                </a:outerShdw>
              </a:effectLst>
            </a:endParaRPr>
          </a:p>
          <a:p>
            <a:r>
              <a:rPr lang="ro-RO" sz="2000" b="1" dirty="0" smtClean="0">
                <a:effectLst>
                  <a:outerShdw blurRad="38100" dist="38100" dir="2700000" algn="tl">
                    <a:srgbClr val="000000"/>
                  </a:outerShdw>
                </a:effectLst>
              </a:rPr>
              <a:t>d) </a:t>
            </a:r>
            <a:r>
              <a:rPr lang="ro-RO" sz="2000" dirty="0" smtClean="0">
                <a:solidFill>
                  <a:srgbClr val="FF0000"/>
                </a:solidFill>
                <a:effectLst>
                  <a:outerShdw blurRad="38100" dist="38100" dir="2700000" algn="tl">
                    <a:srgbClr val="000000"/>
                  </a:outerShdw>
                </a:effectLst>
              </a:rPr>
              <a:t>prezentarea unor riscuri mai reduse </a:t>
            </a:r>
            <a:r>
              <a:rPr lang="ro-RO" sz="2000" dirty="0" smtClean="0">
                <a:effectLst>
                  <a:outerShdw blurRad="38100" dist="38100" dir="2700000" algn="tl">
                    <a:srgbClr val="000000"/>
                  </a:outerShdw>
                </a:effectLst>
              </a:rPr>
              <a:t>şi cu o intindere mai mică</a:t>
            </a:r>
            <a:r>
              <a:rPr lang="ro-RO" sz="2000" i="1" dirty="0" smtClean="0">
                <a:effectLst>
                  <a:outerShdw blurRad="38100" dist="38100" dir="2700000" algn="tl">
                    <a:srgbClr val="000000"/>
                  </a:outerShdw>
                </a:effectLst>
              </a:rPr>
              <a:t> </a:t>
            </a:r>
            <a:r>
              <a:rPr lang="ro-RO" sz="2000" dirty="0" smtClean="0">
                <a:effectLst>
                  <a:outerShdw blurRad="38100" dist="38100" dir="2700000" algn="tl">
                    <a:srgbClr val="000000"/>
                  </a:outerShdw>
                </a:effectLst>
              </a:rPr>
              <a:t>pe timpul transportului, comparativ cu transportul maritim, ceea ce permite utilizarea unor ambalaje mai puţin costisitoare şi plata unor prime mai mici de asigurare;</a:t>
            </a:r>
            <a:endParaRPr lang="ro-RO" sz="2000" b="1" dirty="0" smtClean="0">
              <a:effectLst>
                <a:outerShdw blurRad="38100" dist="38100" dir="2700000" algn="tl">
                  <a:srgbClr val="000000"/>
                </a:outerShdw>
              </a:effectLst>
            </a:endParaRPr>
          </a:p>
          <a:p>
            <a:r>
              <a:rPr lang="ro-RO" sz="2000" b="1" dirty="0" smtClean="0">
                <a:effectLst>
                  <a:outerShdw blurRad="38100" dist="38100" dir="2700000" algn="tl">
                    <a:srgbClr val="000000"/>
                  </a:outerShdw>
                </a:effectLst>
              </a:rPr>
              <a:t>e) </a:t>
            </a:r>
            <a:r>
              <a:rPr lang="ro-RO" sz="2000" dirty="0" smtClean="0">
                <a:solidFill>
                  <a:srgbClr val="FF0000"/>
                </a:solidFill>
                <a:effectLst>
                  <a:outerShdw blurRad="38100" dist="38100" dir="2700000" algn="tl">
                    <a:srgbClr val="000000"/>
                  </a:outerShdw>
                </a:effectLst>
              </a:rPr>
              <a:t>asigură progresul diferitelor ramuri</a:t>
            </a:r>
            <a:r>
              <a:rPr lang="ro-RO" sz="2000" b="1" dirty="0" smtClean="0">
                <a:solidFill>
                  <a:srgbClr val="FF0000"/>
                </a:solidFill>
                <a:effectLst>
                  <a:outerShdw blurRad="38100" dist="38100" dir="2700000" algn="tl">
                    <a:srgbClr val="000000"/>
                  </a:outerShdw>
                </a:effectLst>
              </a:rPr>
              <a:t> </a:t>
            </a:r>
            <a:r>
              <a:rPr lang="ro-RO" sz="2000" dirty="0" smtClean="0">
                <a:solidFill>
                  <a:srgbClr val="FF0000"/>
                </a:solidFill>
                <a:effectLst>
                  <a:outerShdw blurRad="38100" dist="38100" dir="2700000" algn="tl">
                    <a:srgbClr val="000000"/>
                  </a:outerShdw>
                </a:effectLst>
              </a:rPr>
              <a:t>econom</a:t>
            </a:r>
            <a:r>
              <a:rPr lang="ro-RO" sz="2000" dirty="0" smtClean="0">
                <a:solidFill>
                  <a:srgbClr val="FFFF13"/>
                </a:solidFill>
                <a:effectLst>
                  <a:outerShdw blurRad="38100" dist="38100" dir="2700000" algn="tl">
                    <a:srgbClr val="000000"/>
                  </a:outerShdw>
                </a:effectLst>
              </a:rPr>
              <a:t>ice</a:t>
            </a:r>
            <a:r>
              <a:rPr lang="ro-RO" sz="2000" i="1" dirty="0" smtClean="0">
                <a:effectLst>
                  <a:outerShdw blurRad="38100" dist="38100" dir="2700000" algn="tl">
                    <a:srgbClr val="000000"/>
                  </a:outerShdw>
                </a:effectLst>
              </a:rPr>
              <a:t> </a:t>
            </a:r>
            <a:r>
              <a:rPr lang="ro-RO" sz="2000" dirty="0" smtClean="0">
                <a:effectLst>
                  <a:outerShdw blurRad="38100" dist="38100" dir="2700000" algn="tl">
                    <a:srgbClr val="000000"/>
                  </a:outerShdw>
                </a:effectLst>
              </a:rPr>
              <a:t>în zonele cu trafic intens fluvial, în special al industriilor care folosesc materii prime sau mărfuri transportabile pe calea apei (industria siderurgică şi metalurgică, industria petrochimică şi chimică, industria energetică, construcţiile navale etc.).</a:t>
            </a:r>
            <a:endParaRPr lang="ro-RO" sz="2000" dirty="0">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4"/>
          <p:cNvSpPr>
            <a:spLocks noChangeArrowheads="1"/>
          </p:cNvSpPr>
          <p:nvPr/>
        </p:nvSpPr>
        <p:spPr bwMode="auto">
          <a:xfrm>
            <a:off x="2195736" y="0"/>
            <a:ext cx="4728282" cy="400110"/>
          </a:xfrm>
          <a:prstGeom prst="rect">
            <a:avLst/>
          </a:prstGeom>
          <a:noFill/>
          <a:ln w="9525">
            <a:noFill/>
            <a:miter lim="800000"/>
            <a:headEnd/>
            <a:tailEnd/>
          </a:ln>
          <a:effectLst/>
        </p:spPr>
        <p:txBody>
          <a:bodyPr wrap="none" anchor="ctr">
            <a:spAutoFit/>
          </a:bodyPr>
          <a:lstStyle/>
          <a:p>
            <a:pPr algn="l"/>
            <a:r>
              <a:rPr lang="ro-RO" sz="2000" b="1" i="1" dirty="0">
                <a:solidFill>
                  <a:srgbClr val="FF0000"/>
                </a:solidFill>
                <a:effectLst>
                  <a:outerShdw blurRad="38100" dist="38100" dir="2700000" algn="tl">
                    <a:srgbClr val="000000"/>
                  </a:outerShdw>
                </a:effectLst>
              </a:rPr>
              <a:t>CARACTERUL INTERMODAL AL MĂRFII</a:t>
            </a:r>
            <a:r>
              <a:rPr lang="ro-RO" sz="2000" dirty="0">
                <a:solidFill>
                  <a:srgbClr val="FF0000"/>
                </a:solidFill>
                <a:effectLst>
                  <a:outerShdw blurRad="38100" dist="38100" dir="2700000" algn="tl">
                    <a:srgbClr val="000000"/>
                  </a:outerShdw>
                </a:effectLst>
              </a:rPr>
              <a:t> </a:t>
            </a:r>
          </a:p>
        </p:txBody>
      </p:sp>
      <p:sp>
        <p:nvSpPr>
          <p:cNvPr id="38920" name="Rectangle 8"/>
          <p:cNvSpPr>
            <a:spLocks noChangeArrowheads="1"/>
          </p:cNvSpPr>
          <p:nvPr/>
        </p:nvSpPr>
        <p:spPr bwMode="auto">
          <a:xfrm>
            <a:off x="0" y="-871538"/>
            <a:ext cx="9144000" cy="0"/>
          </a:xfrm>
          <a:prstGeom prst="rect">
            <a:avLst/>
          </a:prstGeom>
          <a:noFill/>
          <a:ln w="9525">
            <a:noFill/>
            <a:miter lim="800000"/>
            <a:headEnd/>
            <a:tailEnd/>
          </a:ln>
          <a:effectLst/>
        </p:spPr>
        <p:txBody>
          <a:bodyPr wrap="none" anchor="ctr">
            <a:spAutoFit/>
          </a:bodyPr>
          <a:lstStyle/>
          <a:p>
            <a:endParaRPr lang="en-US"/>
          </a:p>
        </p:txBody>
      </p:sp>
      <p:sp>
        <p:nvSpPr>
          <p:cNvPr id="38921" name="Rectangle 9"/>
          <p:cNvSpPr>
            <a:spLocks noChangeArrowheads="1"/>
          </p:cNvSpPr>
          <p:nvPr/>
        </p:nvSpPr>
        <p:spPr bwMode="auto">
          <a:xfrm>
            <a:off x="0" y="1471613"/>
            <a:ext cx="342900" cy="228600"/>
          </a:xfrm>
          <a:prstGeom prst="rect">
            <a:avLst/>
          </a:prstGeom>
          <a:noFill/>
          <a:ln w="9525">
            <a:noFill/>
            <a:miter lim="800000"/>
            <a:headEnd/>
            <a:tailEnd/>
          </a:ln>
          <a:effectLst/>
        </p:spPr>
        <p:txBody>
          <a:bodyPr wrap="none" anchor="ctr">
            <a:spAutoFit/>
          </a:bodyPr>
          <a:lstStyle/>
          <a:p>
            <a:pPr algn="l"/>
            <a:r>
              <a:rPr lang="en-US" sz="900">
                <a:latin typeface="Arial" charset="0"/>
                <a:cs typeface="Times New Roman" pitchFamily="18" charset="0"/>
              </a:rPr>
              <a:t>     </a:t>
            </a:r>
            <a:endParaRPr lang="en-US" sz="1800">
              <a:latin typeface="Arial" charset="0"/>
            </a:endParaRPr>
          </a:p>
        </p:txBody>
      </p:sp>
      <p:sp>
        <p:nvSpPr>
          <p:cNvPr id="38922" name="Rectangle 10"/>
          <p:cNvSpPr>
            <a:spLocks noChangeArrowheads="1"/>
          </p:cNvSpPr>
          <p:nvPr/>
        </p:nvSpPr>
        <p:spPr bwMode="auto">
          <a:xfrm>
            <a:off x="0" y="4548188"/>
            <a:ext cx="1681163" cy="228600"/>
          </a:xfrm>
          <a:prstGeom prst="rect">
            <a:avLst/>
          </a:prstGeom>
          <a:noFill/>
          <a:ln w="9525">
            <a:noFill/>
            <a:miter lim="800000"/>
            <a:headEnd/>
            <a:tailEnd/>
          </a:ln>
          <a:effectLst/>
        </p:spPr>
        <p:txBody>
          <a:bodyPr wrap="none" anchor="ctr">
            <a:spAutoFit/>
          </a:bodyPr>
          <a:lstStyle/>
          <a:p>
            <a:pPr algn="l"/>
            <a:r>
              <a:rPr lang="en-US" sz="900">
                <a:latin typeface="Arial" charset="0"/>
                <a:cs typeface="Times New Roman" pitchFamily="18" charset="0"/>
              </a:rPr>
              <a:t>                                 </a:t>
            </a:r>
            <a:endParaRPr lang="en-US" sz="1800">
              <a:latin typeface="Arial" charset="0"/>
            </a:endParaRPr>
          </a:p>
        </p:txBody>
      </p:sp>
      <p:sp>
        <p:nvSpPr>
          <p:cNvPr id="38924" name="Rectangle 12"/>
          <p:cNvSpPr>
            <a:spLocks noChangeArrowheads="1"/>
          </p:cNvSpPr>
          <p:nvPr/>
        </p:nvSpPr>
        <p:spPr bwMode="auto">
          <a:xfrm>
            <a:off x="2490788" y="1873250"/>
            <a:ext cx="727075" cy="274638"/>
          </a:xfrm>
          <a:prstGeom prst="rect">
            <a:avLst/>
          </a:prstGeom>
          <a:noFill/>
          <a:ln w="9525">
            <a:noFill/>
            <a:miter lim="800000"/>
            <a:headEnd/>
            <a:tailEnd/>
          </a:ln>
          <a:effectLst/>
        </p:spPr>
        <p:txBody>
          <a:bodyPr wrap="none" anchor="ctr">
            <a:spAutoFit/>
          </a:bodyPr>
          <a:lstStyle/>
          <a:p>
            <a:pPr algn="just"/>
            <a:r>
              <a:rPr lang="ro-RO" sz="1200">
                <a:latin typeface="Arial" charset="0"/>
                <a:cs typeface="Times New Roman" pitchFamily="18" charset="0"/>
              </a:rPr>
              <a:t>  </a:t>
            </a:r>
            <a:endParaRPr lang="ro-RO" sz="1800">
              <a:latin typeface="Arial" charset="0"/>
            </a:endParaRPr>
          </a:p>
        </p:txBody>
      </p:sp>
      <p:sp>
        <p:nvSpPr>
          <p:cNvPr id="38925" name="Rectangle 13"/>
          <p:cNvSpPr>
            <a:spLocks noChangeArrowheads="1"/>
          </p:cNvSpPr>
          <p:nvPr/>
        </p:nvSpPr>
        <p:spPr bwMode="auto">
          <a:xfrm>
            <a:off x="468313" y="2094012"/>
            <a:ext cx="3335913" cy="307777"/>
          </a:xfrm>
          <a:prstGeom prst="rect">
            <a:avLst/>
          </a:prstGeom>
          <a:noFill/>
          <a:ln w="9525">
            <a:noFill/>
            <a:miter lim="800000"/>
            <a:headEnd/>
            <a:tailEnd/>
          </a:ln>
          <a:effectLst/>
        </p:spPr>
        <p:txBody>
          <a:bodyPr wrap="none" anchor="ctr">
            <a:spAutoFit/>
          </a:bodyPr>
          <a:lstStyle/>
          <a:p>
            <a:pPr algn="l"/>
            <a:r>
              <a:rPr lang="ro-RO" sz="1400" dirty="0">
                <a:solidFill>
                  <a:srgbClr val="FF0000"/>
                </a:solidFill>
                <a:latin typeface="Arial" charset="0"/>
                <a:cs typeface="Times New Roman" pitchFamily="18" charset="0"/>
              </a:rPr>
              <a:t> Ambalarea primară, secundară, terţiară</a:t>
            </a:r>
            <a:endParaRPr lang="ro-RO" sz="1400" dirty="0">
              <a:solidFill>
                <a:srgbClr val="FF0000"/>
              </a:solidFill>
              <a:latin typeface="Arial" charset="0"/>
            </a:endParaRPr>
          </a:p>
        </p:txBody>
      </p:sp>
      <p:graphicFrame>
        <p:nvGraphicFramePr>
          <p:cNvPr id="38927" name="Object 15"/>
          <p:cNvGraphicFramePr>
            <a:graphicFrameLocks noChangeAspect="1"/>
          </p:cNvGraphicFramePr>
          <p:nvPr/>
        </p:nvGraphicFramePr>
        <p:xfrm>
          <a:off x="0" y="476250"/>
          <a:ext cx="3348038" cy="1644650"/>
        </p:xfrm>
        <a:graphic>
          <a:graphicData uri="http://schemas.openxmlformats.org/presentationml/2006/ole">
            <mc:AlternateContent xmlns:mc="http://schemas.openxmlformats.org/markup-compatibility/2006">
              <mc:Choice xmlns:v="urn:schemas-microsoft-com:vml" Requires="v">
                <p:oleObj spid="_x0000_s1027" name="Bitmap Image" r:id="rId4" imgW="4323810" imgH="2123810" progId="Paint.Picture">
                  <p:embed/>
                </p:oleObj>
              </mc:Choice>
              <mc:Fallback>
                <p:oleObj name="Bitmap Image" r:id="rId4" imgW="4323810" imgH="2123810" progId="Paint.Picture">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76250"/>
                        <a:ext cx="3348038" cy="164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38930" name="Picture 18" descr="800px-APM_Terminals_WJ_Grimes"/>
          <p:cNvPicPr>
            <a:picLocks noChangeAspect="1" noChangeArrowheads="1"/>
          </p:cNvPicPr>
          <p:nvPr/>
        </p:nvPicPr>
        <p:blipFill>
          <a:blip r:embed="rId6" cstate="print"/>
          <a:srcRect/>
          <a:stretch>
            <a:fillRect/>
          </a:stretch>
        </p:blipFill>
        <p:spPr bwMode="auto">
          <a:xfrm>
            <a:off x="3707904" y="476672"/>
            <a:ext cx="4392488" cy="3730625"/>
          </a:xfrm>
          <a:prstGeom prst="rect">
            <a:avLst/>
          </a:prstGeom>
          <a:noFill/>
        </p:spPr>
      </p:pic>
      <p:pic>
        <p:nvPicPr>
          <p:cNvPr id="38918" name="Picture 6" descr="BONNIE ROIS si BELUGA-2"/>
          <p:cNvPicPr>
            <a:picLocks noChangeAspect="1" noChangeArrowheads="1"/>
          </p:cNvPicPr>
          <p:nvPr/>
        </p:nvPicPr>
        <p:blipFill>
          <a:blip r:embed="rId7" cstate="print">
            <a:lum contrast="12000"/>
          </a:blip>
          <a:srcRect/>
          <a:stretch>
            <a:fillRect/>
          </a:stretch>
        </p:blipFill>
        <p:spPr bwMode="auto">
          <a:xfrm>
            <a:off x="3635897" y="4221088"/>
            <a:ext cx="4464496" cy="2636912"/>
          </a:xfrm>
          <a:prstGeom prst="rect">
            <a:avLst/>
          </a:prstGeom>
          <a:noFill/>
        </p:spPr>
      </p:pic>
      <p:pic>
        <p:nvPicPr>
          <p:cNvPr id="38928" name="Picture 16" descr="freight350x233-containere pe platforme auto"/>
          <p:cNvPicPr>
            <a:picLocks noChangeAspect="1" noChangeArrowheads="1"/>
          </p:cNvPicPr>
          <p:nvPr/>
        </p:nvPicPr>
        <p:blipFill>
          <a:blip r:embed="rId8" cstate="print"/>
          <a:srcRect/>
          <a:stretch>
            <a:fillRect/>
          </a:stretch>
        </p:blipFill>
        <p:spPr bwMode="auto">
          <a:xfrm>
            <a:off x="0" y="4510088"/>
            <a:ext cx="3527425" cy="2347912"/>
          </a:xfrm>
          <a:prstGeom prst="rect">
            <a:avLst/>
          </a:prstGeom>
          <a:noFill/>
        </p:spPr>
      </p:pic>
      <p:pic>
        <p:nvPicPr>
          <p:cNvPr id="38931" name="Picture 19" descr="youri-2"/>
          <p:cNvPicPr>
            <a:picLocks noChangeAspect="1" noChangeArrowheads="1"/>
          </p:cNvPicPr>
          <p:nvPr/>
        </p:nvPicPr>
        <p:blipFill>
          <a:blip r:embed="rId9" cstate="print"/>
          <a:srcRect/>
          <a:stretch>
            <a:fillRect/>
          </a:stretch>
        </p:blipFill>
        <p:spPr bwMode="auto">
          <a:xfrm>
            <a:off x="0" y="2348880"/>
            <a:ext cx="3563888" cy="1992177"/>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8927"/>
                                        </p:tgtEl>
                                        <p:attrNameLst>
                                          <p:attrName>style.visibility</p:attrName>
                                        </p:attrNameLst>
                                      </p:cBhvr>
                                      <p:to>
                                        <p:strVal val="visible"/>
                                      </p:to>
                                    </p:set>
                                    <p:animEffect transition="in" filter="fade">
                                      <p:cBhvr>
                                        <p:cTn id="7" dur="500"/>
                                        <p:tgtEl>
                                          <p:spTgt spid="38927"/>
                                        </p:tgtEl>
                                      </p:cBhvr>
                                    </p:animEffect>
                                  </p:childTnLst>
                                </p:cTn>
                              </p:par>
                            </p:childTnLst>
                          </p:cTn>
                        </p:par>
                        <p:par>
                          <p:cTn id="8" fill="hold">
                            <p:stCondLst>
                              <p:cond delay="500"/>
                            </p:stCondLst>
                            <p:childTnLst>
                              <p:par>
                                <p:cTn id="9" presetID="10" presetClass="entr" presetSubtype="0" fill="hold" nodeType="afterEffect">
                                  <p:stCondLst>
                                    <p:cond delay="500"/>
                                  </p:stCondLst>
                                  <p:childTnLst>
                                    <p:set>
                                      <p:cBhvr>
                                        <p:cTn id="10" dur="1" fill="hold">
                                          <p:stCondLst>
                                            <p:cond delay="0"/>
                                          </p:stCondLst>
                                        </p:cTn>
                                        <p:tgtEl>
                                          <p:spTgt spid="38928"/>
                                        </p:tgtEl>
                                        <p:attrNameLst>
                                          <p:attrName>style.visibility</p:attrName>
                                        </p:attrNameLst>
                                      </p:cBhvr>
                                      <p:to>
                                        <p:strVal val="visible"/>
                                      </p:to>
                                    </p:set>
                                    <p:animEffect transition="in" filter="fade">
                                      <p:cBhvr>
                                        <p:cTn id="11" dur="500"/>
                                        <p:tgtEl>
                                          <p:spTgt spid="38928"/>
                                        </p:tgtEl>
                                      </p:cBhvr>
                                    </p:animEffect>
                                  </p:childTnLst>
                                </p:cTn>
                              </p:par>
                            </p:childTnLst>
                          </p:cTn>
                        </p:par>
                        <p:par>
                          <p:cTn id="12" fill="hold">
                            <p:stCondLst>
                              <p:cond delay="1500"/>
                            </p:stCondLst>
                            <p:childTnLst>
                              <p:par>
                                <p:cTn id="13" presetID="10" presetClass="entr" presetSubtype="0" fill="hold" nodeType="afterEffect">
                                  <p:stCondLst>
                                    <p:cond delay="1000"/>
                                  </p:stCondLst>
                                  <p:childTnLst>
                                    <p:set>
                                      <p:cBhvr>
                                        <p:cTn id="14" dur="1" fill="hold">
                                          <p:stCondLst>
                                            <p:cond delay="0"/>
                                          </p:stCondLst>
                                        </p:cTn>
                                        <p:tgtEl>
                                          <p:spTgt spid="38930"/>
                                        </p:tgtEl>
                                        <p:attrNameLst>
                                          <p:attrName>style.visibility</p:attrName>
                                        </p:attrNameLst>
                                      </p:cBhvr>
                                      <p:to>
                                        <p:strVal val="visible"/>
                                      </p:to>
                                    </p:set>
                                    <p:animEffect transition="in" filter="fade">
                                      <p:cBhvr>
                                        <p:cTn id="15" dur="500"/>
                                        <p:tgtEl>
                                          <p:spTgt spid="38930"/>
                                        </p:tgtEl>
                                      </p:cBhvr>
                                    </p:animEffect>
                                  </p:childTnLst>
                                </p:cTn>
                              </p:par>
                            </p:childTnLst>
                          </p:cTn>
                        </p:par>
                        <p:par>
                          <p:cTn id="16" fill="hold">
                            <p:stCondLst>
                              <p:cond delay="3000"/>
                            </p:stCondLst>
                            <p:childTnLst>
                              <p:par>
                                <p:cTn id="17" presetID="10" presetClass="entr" presetSubtype="0" fill="hold" nodeType="afterEffect">
                                  <p:stCondLst>
                                    <p:cond delay="1500"/>
                                  </p:stCondLst>
                                  <p:childTnLst>
                                    <p:set>
                                      <p:cBhvr>
                                        <p:cTn id="18" dur="1" fill="hold">
                                          <p:stCondLst>
                                            <p:cond delay="0"/>
                                          </p:stCondLst>
                                        </p:cTn>
                                        <p:tgtEl>
                                          <p:spTgt spid="38918"/>
                                        </p:tgtEl>
                                        <p:attrNameLst>
                                          <p:attrName>style.visibility</p:attrName>
                                        </p:attrNameLst>
                                      </p:cBhvr>
                                      <p:to>
                                        <p:strVal val="visible"/>
                                      </p:to>
                                    </p:set>
                                    <p:animEffect transition="in" filter="fade">
                                      <p:cBhvr>
                                        <p:cTn id="19" dur="500"/>
                                        <p:tgtEl>
                                          <p:spTgt spid="38918"/>
                                        </p:tgtEl>
                                      </p:cBhvr>
                                    </p:animEffect>
                                  </p:childTnLst>
                                </p:cTn>
                              </p:par>
                            </p:childTnLst>
                          </p:cTn>
                        </p:par>
                        <p:par>
                          <p:cTn id="20" fill="hold">
                            <p:stCondLst>
                              <p:cond delay="5000"/>
                            </p:stCondLst>
                            <p:childTnLst>
                              <p:par>
                                <p:cTn id="21" presetID="10" presetClass="entr" presetSubtype="0" fill="hold" nodeType="afterEffect">
                                  <p:stCondLst>
                                    <p:cond delay="1500"/>
                                  </p:stCondLst>
                                  <p:childTnLst>
                                    <p:set>
                                      <p:cBhvr>
                                        <p:cTn id="22" dur="1" fill="hold">
                                          <p:stCondLst>
                                            <p:cond delay="0"/>
                                          </p:stCondLst>
                                        </p:cTn>
                                        <p:tgtEl>
                                          <p:spTgt spid="38931"/>
                                        </p:tgtEl>
                                        <p:attrNameLst>
                                          <p:attrName>style.visibility</p:attrName>
                                        </p:attrNameLst>
                                      </p:cBhvr>
                                      <p:to>
                                        <p:strVal val="visible"/>
                                      </p:to>
                                    </p:set>
                                    <p:animEffect transition="in" filter="fade">
                                      <p:cBhvr>
                                        <p:cTn id="23" dur="500"/>
                                        <p:tgtEl>
                                          <p:spTgt spid="389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0" y="829742"/>
            <a:ext cx="8172400" cy="2462213"/>
          </a:xfrm>
          <a:prstGeom prst="rect">
            <a:avLst/>
          </a:prstGeom>
          <a:noFill/>
          <a:ln w="9525">
            <a:noFill/>
            <a:miter lim="800000"/>
            <a:headEnd/>
            <a:tailEnd/>
          </a:ln>
          <a:effectLst/>
        </p:spPr>
        <p:txBody>
          <a:bodyPr wrap="square" anchor="ctr">
            <a:spAutoFit/>
          </a:bodyPr>
          <a:lstStyle/>
          <a:p>
            <a:pPr indent="457200" algn="just"/>
            <a:r>
              <a:rPr lang="en-US" sz="1800" b="1" dirty="0"/>
              <a:t>	</a:t>
            </a:r>
            <a:r>
              <a:rPr lang="en-US" sz="2200" b="1" dirty="0">
                <a:solidFill>
                  <a:srgbClr val="FF0000"/>
                </a:solidFill>
              </a:rPr>
              <a:t>   </a:t>
            </a:r>
            <a:r>
              <a:rPr lang="ro-RO" sz="2200" b="1" dirty="0" smtClean="0">
                <a:solidFill>
                  <a:srgbClr val="FF0000"/>
                </a:solidFill>
                <a:effectLst>
                  <a:outerShdw blurRad="38100" dist="38100" dir="2700000" algn="tl">
                    <a:srgbClr val="000000"/>
                  </a:outerShdw>
                </a:effectLst>
              </a:rPr>
              <a:t>Paletarea</a:t>
            </a:r>
            <a:endParaRPr lang="en-US" sz="2200" dirty="0" smtClean="0">
              <a:solidFill>
                <a:srgbClr val="FF0000"/>
              </a:solidFill>
              <a:effectLst>
                <a:outerShdw blurRad="38100" dist="38100" dir="2700000" algn="tl">
                  <a:srgbClr val="000000"/>
                </a:outerShdw>
              </a:effectLst>
            </a:endParaRPr>
          </a:p>
          <a:p>
            <a:pPr indent="457200" algn="just"/>
            <a:r>
              <a:rPr lang="ro-RO" sz="2200" dirty="0" smtClean="0"/>
              <a:t>De </a:t>
            </a:r>
            <a:r>
              <a:rPr lang="ro-RO" sz="2200" dirty="0"/>
              <a:t>cele mai multe ori este bine ca marfa să fie </a:t>
            </a:r>
            <a:r>
              <a:rPr lang="ro-RO" sz="2200" i="1" dirty="0">
                <a:solidFill>
                  <a:srgbClr val="FF0000"/>
                </a:solidFill>
              </a:rPr>
              <a:t>împărţită în unităţi</a:t>
            </a:r>
            <a:r>
              <a:rPr lang="ro-RO" sz="2200" dirty="0">
                <a:solidFill>
                  <a:srgbClr val="FF0000"/>
                </a:solidFill>
              </a:rPr>
              <a:t> </a:t>
            </a:r>
            <a:r>
              <a:rPr lang="ro-RO" sz="2200" dirty="0"/>
              <a:t>(aşezată pe paleţi) în container decât lăsată în cutii de carton. Faptul că cutiile sunt aşezate pe paleţi şi învelite în folie de celofan le protejează mai bine de infiltrarea apei pluviale şi a celei care apare în urma procesului de condens din container. </a:t>
            </a:r>
          </a:p>
        </p:txBody>
      </p:sp>
      <p:sp>
        <p:nvSpPr>
          <p:cNvPr id="4" name="Rectangle 5"/>
          <p:cNvSpPr>
            <a:spLocks noChangeArrowheads="1"/>
          </p:cNvSpPr>
          <p:nvPr/>
        </p:nvSpPr>
        <p:spPr bwMode="auto">
          <a:xfrm rot="10800000" flipV="1">
            <a:off x="0" y="3601616"/>
            <a:ext cx="8175575" cy="2123658"/>
          </a:xfrm>
          <a:prstGeom prst="rect">
            <a:avLst/>
          </a:prstGeom>
          <a:noFill/>
          <a:ln w="9525">
            <a:noFill/>
            <a:miter lim="800000"/>
            <a:headEnd/>
            <a:tailEnd/>
          </a:ln>
          <a:effectLst/>
        </p:spPr>
        <p:txBody>
          <a:bodyPr wrap="square" anchor="ctr">
            <a:spAutoFit/>
          </a:bodyPr>
          <a:lstStyle/>
          <a:p>
            <a:pPr indent="457200" algn="just"/>
            <a:r>
              <a:rPr lang="ro-RO" sz="2200" i="1" dirty="0" smtClean="0">
                <a:solidFill>
                  <a:srgbClr val="FF0000"/>
                </a:solidFill>
                <a:effectLst>
                  <a:outerShdw blurRad="38100" dist="38100" dir="2700000" algn="tl">
                    <a:srgbClr val="000000"/>
                  </a:outerShdw>
                </a:effectLst>
              </a:rPr>
              <a:t>Împărţirea </a:t>
            </a:r>
            <a:r>
              <a:rPr lang="ro-RO" sz="2200" i="1" dirty="0">
                <a:solidFill>
                  <a:srgbClr val="FF0000"/>
                </a:solidFill>
                <a:effectLst>
                  <a:outerShdw blurRad="38100" dist="38100" dir="2700000" algn="tl">
                    <a:srgbClr val="000000"/>
                  </a:outerShdw>
                </a:effectLst>
              </a:rPr>
              <a:t>în unităţi</a:t>
            </a:r>
            <a:r>
              <a:rPr lang="ro-RO" sz="2200" i="1" dirty="0">
                <a:solidFill>
                  <a:srgbClr val="FF0000"/>
                </a:solidFill>
              </a:rPr>
              <a:t> </a:t>
            </a:r>
            <a:r>
              <a:rPr lang="ro-RO" sz="2200" i="1" dirty="0"/>
              <a:t>previne în primul rând deteriorarea ambalajului primar şi astfel face ca bunurile să fie vandabile imediat. În acele cazuri în care cutiile au defecte estetice, este destul de costisitoare reambalarea bunurilor într-o cutie nouă. De obicei este mai ieftin să fie împărţite în unităţi.</a:t>
            </a:r>
          </a:p>
          <a:p>
            <a:pPr indent="457200" algn="just"/>
            <a:r>
              <a:rPr lang="en-US" sz="2200" dirty="0"/>
              <a:t>	</a:t>
            </a:r>
            <a:endParaRPr lang="ro-RO" sz="2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childTnLst>
                          </p:cTn>
                        </p:par>
                        <p:par>
                          <p:cTn id="11" fill="hold">
                            <p:stCondLst>
                              <p:cond delay="500"/>
                            </p:stCondLst>
                            <p:childTnLst>
                              <p:par>
                                <p:cTn id="12" presetID="50" presetClass="entr" presetSubtype="0" decel="100000" fill="hold" nodeType="afterEffect">
                                  <p:stCondLst>
                                    <p:cond delay="50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p:cTn id="14" dur="1000" fill="hold"/>
                                        <p:tgtEl>
                                          <p:spTgt spid="4">
                                            <p:txEl>
                                              <p:pRg st="0" end="0"/>
                                            </p:txEl>
                                          </p:spTgt>
                                        </p:tgtEl>
                                        <p:attrNameLst>
                                          <p:attrName>ppt_w</p:attrName>
                                        </p:attrNameLst>
                                      </p:cBhvr>
                                      <p:tavLst>
                                        <p:tav tm="0">
                                          <p:val>
                                            <p:strVal val="#ppt_w+.3"/>
                                          </p:val>
                                        </p:tav>
                                        <p:tav tm="100000">
                                          <p:val>
                                            <p:strVal val="#ppt_w"/>
                                          </p:val>
                                        </p:tav>
                                      </p:tavLst>
                                    </p:anim>
                                    <p:anim calcmode="lin" valueType="num">
                                      <p:cBhvr>
                                        <p:cTn id="15"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a:spLocks noChangeArrowheads="1"/>
          </p:cNvSpPr>
          <p:nvPr/>
        </p:nvSpPr>
        <p:spPr bwMode="auto">
          <a:xfrm>
            <a:off x="179512" y="179928"/>
            <a:ext cx="7993012" cy="6186309"/>
          </a:xfrm>
          <a:prstGeom prst="rect">
            <a:avLst/>
          </a:prstGeom>
          <a:noFill/>
          <a:ln w="9525">
            <a:noFill/>
            <a:miter lim="800000"/>
            <a:headEnd/>
            <a:tailEnd/>
          </a:ln>
          <a:effectLst/>
        </p:spPr>
        <p:txBody>
          <a:bodyPr wrap="square" anchor="ctr">
            <a:spAutoFit/>
          </a:bodyPr>
          <a:lstStyle/>
          <a:p>
            <a:pPr indent="457200" algn="just"/>
            <a:r>
              <a:rPr lang="en-US" sz="1600" dirty="0"/>
              <a:t>	</a:t>
            </a:r>
            <a:r>
              <a:rPr lang="ro-RO" b="1" dirty="0">
                <a:solidFill>
                  <a:srgbClr val="FF0000"/>
                </a:solidFill>
                <a:effectLst>
                  <a:outerShdw blurRad="38100" dist="38100" dir="2700000" algn="tl">
                    <a:srgbClr val="000000"/>
                  </a:outerShdw>
                </a:effectLst>
              </a:rPr>
              <a:t>Containerizarea</a:t>
            </a:r>
          </a:p>
          <a:p>
            <a:pPr indent="457200" algn="just"/>
            <a:r>
              <a:rPr lang="en-US" dirty="0"/>
              <a:t>	</a:t>
            </a:r>
            <a:r>
              <a:rPr lang="ro-RO" dirty="0"/>
              <a:t>Containerizarea a început în ţările industriale încă din anii ’30, când companii de navigaţie din SUA, Marea Britanie, Franţa s.a. realizau transporturi de mărfuri în containere, cu nave obişnuite pentru transportul mărfurilor generale. Pe căile ferate, în porturile maritime şi fluviale ale acestor ţări au apărut în acea vreme containere de construcţii şi dimensiuni diferite, îndeosebi pentru transportul intern de mărfuri.</a:t>
            </a:r>
            <a:endParaRPr lang="en-US" dirty="0"/>
          </a:p>
          <a:p>
            <a:pPr indent="457200" algn="just"/>
            <a:r>
              <a:rPr lang="ro-RO" b="1" i="1" dirty="0" smtClean="0">
                <a:solidFill>
                  <a:srgbClr val="FF0000"/>
                </a:solidFill>
                <a:effectLst>
                  <a:outerShdw blurRad="38100" dist="38100" dir="2700000" algn="tl">
                    <a:srgbClr val="000000"/>
                  </a:outerShdw>
                </a:effectLst>
              </a:rPr>
              <a:t>Marfa </a:t>
            </a:r>
            <a:r>
              <a:rPr lang="ro-RO" b="1" i="1" dirty="0">
                <a:solidFill>
                  <a:srgbClr val="FF0000"/>
                </a:solidFill>
                <a:effectLst>
                  <a:outerShdw blurRad="38100" dist="38100" dir="2700000" algn="tl">
                    <a:srgbClr val="000000"/>
                  </a:outerShdw>
                </a:effectLst>
              </a:rPr>
              <a:t>în container încărcat complet (Full Container Load - FCL)</a:t>
            </a:r>
            <a:endParaRPr lang="ro-RO" dirty="0">
              <a:solidFill>
                <a:srgbClr val="FF0000"/>
              </a:solidFill>
              <a:effectLst>
                <a:outerShdw blurRad="38100" dist="38100" dir="2700000" algn="tl">
                  <a:srgbClr val="000000"/>
                </a:outerShdw>
              </a:effectLst>
            </a:endParaRPr>
          </a:p>
          <a:p>
            <a:pPr indent="457200" algn="just"/>
            <a:r>
              <a:rPr lang="en-US" dirty="0"/>
              <a:t>	</a:t>
            </a:r>
            <a:r>
              <a:rPr lang="ro-RO" dirty="0"/>
              <a:t>Un </a:t>
            </a:r>
            <a:r>
              <a:rPr lang="ro-RO" b="1" i="1" dirty="0"/>
              <a:t>FCL</a:t>
            </a:r>
            <a:r>
              <a:rPr lang="ro-RO" dirty="0"/>
              <a:t> este un transport care utilizează întreaga capacitate a containerului, chiar dacă aceasta se referă la greutate sau la volum. </a:t>
            </a:r>
            <a:endParaRPr lang="en-US" dirty="0" smtClean="0"/>
          </a:p>
          <a:p>
            <a:pPr indent="457200" algn="just"/>
            <a:r>
              <a:rPr lang="ro-RO" b="1" i="1" dirty="0" smtClean="0">
                <a:solidFill>
                  <a:srgbClr val="FF0000"/>
                </a:solidFill>
                <a:effectLst>
                  <a:outerShdw blurRad="38100" dist="38100" dir="2700000" algn="tl">
                    <a:srgbClr val="000000"/>
                  </a:outerShdw>
                </a:effectLst>
              </a:rPr>
              <a:t>Marfa </a:t>
            </a:r>
            <a:r>
              <a:rPr lang="ro-RO" b="1" i="1" dirty="0">
                <a:solidFill>
                  <a:srgbClr val="FF0000"/>
                </a:solidFill>
                <a:effectLst>
                  <a:outerShdw blurRad="38100" dist="38100" dir="2700000" algn="tl">
                    <a:srgbClr val="000000"/>
                  </a:outerShdw>
                </a:effectLst>
              </a:rPr>
              <a:t>în container încărcat parţial (Less than Container Load - LCL)</a:t>
            </a:r>
            <a:endParaRPr lang="ro-RO" dirty="0">
              <a:solidFill>
                <a:srgbClr val="FF0000"/>
              </a:solidFill>
              <a:effectLst>
                <a:outerShdw blurRad="38100" dist="38100" dir="2700000" algn="tl">
                  <a:srgbClr val="000000"/>
                </a:outerShdw>
              </a:effectLst>
            </a:endParaRPr>
          </a:p>
          <a:p>
            <a:pPr indent="457200" algn="just"/>
            <a:r>
              <a:rPr lang="en-US" dirty="0"/>
              <a:t>	</a:t>
            </a:r>
            <a:r>
              <a:rPr lang="ro-RO" dirty="0"/>
              <a:t>Încărcăturile individuale care sunt prea mici ca să ocupe un container întreg sunt denumite mărfuri pentru container încărcat partial (</a:t>
            </a:r>
            <a:r>
              <a:rPr lang="ro-RO" b="1" i="1" dirty="0"/>
              <a:t>LCL</a:t>
            </a:r>
            <a:r>
              <a:rPr lang="ro-RO" dirty="0"/>
              <a:t>) şi sunt comasate de către un transportator naval sau de către un transportator obişnuit care desfăşoară operaţiuni „</a:t>
            </a:r>
            <a:r>
              <a:rPr lang="ro-RO" b="1" i="1" dirty="0">
                <a:effectLst>
                  <a:outerShdw blurRad="38100" dist="38100" dir="2700000" algn="tl">
                    <a:srgbClr val="000000">
                      <a:alpha val="43137"/>
                    </a:srgbClr>
                  </a:outerShdw>
                </a:effectLst>
              </a:rPr>
              <a:t>Ne-Navale</a:t>
            </a:r>
            <a:r>
              <a:rPr lang="ro-RO" b="1" dirty="0">
                <a:effectLst>
                  <a:outerShdw blurRad="38100" dist="38100" dir="2700000" algn="tl">
                    <a:srgbClr val="000000">
                      <a:alpha val="43137"/>
                    </a:srgbClr>
                  </a:outerShdw>
                </a:effectLst>
              </a:rPr>
              <a:t>” (</a:t>
            </a:r>
            <a:r>
              <a:rPr lang="ro-RO" b="1" i="1" dirty="0">
                <a:effectLst>
                  <a:outerShdw blurRad="38100" dist="38100" dir="2700000" algn="tl">
                    <a:srgbClr val="000000">
                      <a:alpha val="43137"/>
                    </a:srgbClr>
                  </a:outerShdw>
                </a:effectLst>
              </a:rPr>
              <a:t>Non - Vessel - Operating Common Carrier - NVOCC</a:t>
            </a:r>
            <a:r>
              <a:rPr lang="ro-RO" b="1" dirty="0">
                <a:effectLst>
                  <a:outerShdw blurRad="38100" dist="38100" dir="2700000" algn="tl">
                    <a:srgbClr val="000000">
                      <a:alpha val="43137"/>
                    </a:srgbClr>
                  </a:outerShdw>
                </a:effectLst>
              </a:rPr>
              <a:t>)</a:t>
            </a:r>
            <a:r>
              <a:rPr lang="ro-RO" dirty="0"/>
              <a:t> cu alte încărcături şi apoi expediate împreună într-un container. Datorită manipulărilor repetate a mărfii este obligatoriu ca bunurile să fie împărţite în paleţi sau aşezate într-o ladă sau cutie şi să fie bine protejate de apă. Pentru că nu se cunoaşte niciodată natura transportului din care vor face parte bunurile respective cea mai mare grijă trebuie avută la ambalarea acestor bunuri.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0189" name="Object 13"/>
          <p:cNvGraphicFramePr>
            <a:graphicFrameLocks noChangeAspect="1"/>
          </p:cNvGraphicFramePr>
          <p:nvPr/>
        </p:nvGraphicFramePr>
        <p:xfrm>
          <a:off x="4176713" y="549276"/>
          <a:ext cx="3995687" cy="3159120"/>
        </p:xfrm>
        <a:graphic>
          <a:graphicData uri="http://schemas.openxmlformats.org/presentationml/2006/ole">
            <mc:AlternateContent xmlns:mc="http://schemas.openxmlformats.org/markup-compatibility/2006">
              <mc:Choice xmlns:v="urn:schemas-microsoft-com:vml" Requires="v">
                <p:oleObj spid="_x0000_s2051" name="Photo Editor Photo" r:id="rId3" imgW="27180952" imgH="20390476" progId="MSPhotoEd.3">
                  <p:embed/>
                </p:oleObj>
              </mc:Choice>
              <mc:Fallback>
                <p:oleObj name="Photo Editor Photo" r:id="rId3" imgW="27180952" imgH="20390476" progId="MSPhotoEd.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6713" y="549276"/>
                        <a:ext cx="3995687" cy="315912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0181" name="Rectangle 5"/>
          <p:cNvSpPr>
            <a:spLocks noChangeArrowheads="1"/>
          </p:cNvSpPr>
          <p:nvPr/>
        </p:nvSpPr>
        <p:spPr bwMode="auto">
          <a:xfrm>
            <a:off x="1042988" y="0"/>
            <a:ext cx="6840537" cy="641350"/>
          </a:xfrm>
          <a:prstGeom prst="rect">
            <a:avLst/>
          </a:prstGeom>
          <a:noFill/>
          <a:ln w="9525">
            <a:noFill/>
            <a:miter lim="800000"/>
            <a:headEnd/>
            <a:tailEnd/>
          </a:ln>
          <a:effectLst/>
        </p:spPr>
        <p:txBody>
          <a:bodyPr anchor="ctr">
            <a:spAutoFit/>
          </a:bodyPr>
          <a:lstStyle/>
          <a:p>
            <a:r>
              <a:rPr lang="ro-RO" sz="1800" b="1" i="1" dirty="0">
                <a:solidFill>
                  <a:srgbClr val="FF0000"/>
                </a:solidFill>
                <a:effectLst>
                  <a:outerShdw blurRad="38100" dist="38100" dir="2700000" algn="tl">
                    <a:srgbClr val="000000"/>
                  </a:outerShdw>
                </a:effectLst>
              </a:rPr>
              <a:t>ROLUL SISTEMELOR DE MANAGEMENT AL TRAFICULUI ÎN ASIGURAREA TRANSPORTULUI COMODAL</a:t>
            </a:r>
          </a:p>
        </p:txBody>
      </p:sp>
      <p:pic>
        <p:nvPicPr>
          <p:cNvPr id="50183" name="Picture 7" descr="egnos-footprints"/>
          <p:cNvPicPr>
            <a:picLocks noChangeAspect="1" noChangeArrowheads="1"/>
          </p:cNvPicPr>
          <p:nvPr/>
        </p:nvPicPr>
        <p:blipFill>
          <a:blip r:embed="rId5" cstate="print">
            <a:lum contrast="12000"/>
          </a:blip>
          <a:srcRect/>
          <a:stretch>
            <a:fillRect/>
          </a:stretch>
        </p:blipFill>
        <p:spPr bwMode="auto">
          <a:xfrm>
            <a:off x="0" y="549275"/>
            <a:ext cx="4572000" cy="2286000"/>
          </a:xfrm>
          <a:prstGeom prst="rect">
            <a:avLst/>
          </a:prstGeom>
          <a:noFill/>
          <a:ln w="9525">
            <a:noFill/>
            <a:miter lim="800000"/>
            <a:headEnd/>
            <a:tailEnd/>
          </a:ln>
        </p:spPr>
      </p:pic>
      <p:sp>
        <p:nvSpPr>
          <p:cNvPr id="50184" name="Rectangle 8"/>
          <p:cNvSpPr>
            <a:spLocks noChangeArrowheads="1"/>
          </p:cNvSpPr>
          <p:nvPr/>
        </p:nvSpPr>
        <p:spPr bwMode="auto">
          <a:xfrm>
            <a:off x="0" y="2852936"/>
            <a:ext cx="3635896" cy="523220"/>
          </a:xfrm>
          <a:prstGeom prst="rect">
            <a:avLst/>
          </a:prstGeom>
          <a:noFill/>
          <a:ln w="9525">
            <a:noFill/>
            <a:miter lim="800000"/>
            <a:headEnd/>
            <a:tailEnd/>
          </a:ln>
          <a:effectLst/>
        </p:spPr>
        <p:txBody>
          <a:bodyPr wrap="square" anchor="ctr">
            <a:spAutoFit/>
          </a:bodyPr>
          <a:lstStyle/>
          <a:p>
            <a:r>
              <a:rPr lang="ro-RO" sz="1400" dirty="0">
                <a:solidFill>
                  <a:srgbClr val="FF0000"/>
                </a:solidFill>
                <a:effectLst>
                  <a:outerShdw blurRad="38100" dist="38100" dir="2700000" algn="tl">
                    <a:srgbClr val="000000"/>
                  </a:outerShdw>
                </a:effectLst>
                <a:latin typeface="Arial" charset="0"/>
              </a:rPr>
              <a:t>Prezent...orbitele şi aria de acoperire (chenarul roşu) a sateliţilor EGNOS/Galileo </a:t>
            </a:r>
          </a:p>
        </p:txBody>
      </p:sp>
      <p:pic>
        <p:nvPicPr>
          <p:cNvPr id="50185" name="Picture 9" descr="ITS spliting and summing"/>
          <p:cNvPicPr>
            <a:picLocks noChangeAspect="1" noChangeArrowheads="1"/>
          </p:cNvPicPr>
          <p:nvPr/>
        </p:nvPicPr>
        <p:blipFill>
          <a:blip r:embed="rId6" cstate="print">
            <a:lum bright="-6000" contrast="12000"/>
          </a:blip>
          <a:srcRect/>
          <a:stretch>
            <a:fillRect/>
          </a:stretch>
        </p:blipFill>
        <p:spPr bwMode="auto">
          <a:xfrm>
            <a:off x="0" y="3949700"/>
            <a:ext cx="2887663" cy="2908300"/>
          </a:xfrm>
          <a:prstGeom prst="rect">
            <a:avLst/>
          </a:prstGeom>
          <a:noFill/>
          <a:ln w="9525">
            <a:noFill/>
            <a:miter lim="800000"/>
            <a:headEnd/>
            <a:tailEnd/>
          </a:ln>
        </p:spPr>
      </p:pic>
      <p:pic>
        <p:nvPicPr>
          <p:cNvPr id="50186" name="Picture 10"/>
          <p:cNvPicPr>
            <a:picLocks noChangeAspect="1" noChangeArrowheads="1"/>
          </p:cNvPicPr>
          <p:nvPr/>
        </p:nvPicPr>
        <p:blipFill>
          <a:blip r:embed="rId7" cstate="print">
            <a:lum bright="-6000" contrast="12000"/>
          </a:blip>
          <a:srcRect/>
          <a:stretch>
            <a:fillRect/>
          </a:stretch>
        </p:blipFill>
        <p:spPr bwMode="auto">
          <a:xfrm>
            <a:off x="3233640" y="3501008"/>
            <a:ext cx="4932389" cy="3356992"/>
          </a:xfrm>
          <a:prstGeom prst="rect">
            <a:avLst/>
          </a:prstGeom>
          <a:noFill/>
          <a:ln w="9525">
            <a:noFill/>
            <a:miter lim="800000"/>
            <a:headEnd/>
            <a:tailEnd/>
          </a:ln>
        </p:spPr>
      </p:pic>
      <p:sp>
        <p:nvSpPr>
          <p:cNvPr id="50188" name="Rectangle 12"/>
          <p:cNvSpPr>
            <a:spLocks noChangeArrowheads="1"/>
          </p:cNvSpPr>
          <p:nvPr/>
        </p:nvSpPr>
        <p:spPr bwMode="auto">
          <a:xfrm>
            <a:off x="0" y="2057400"/>
            <a:ext cx="9144000" cy="0"/>
          </a:xfrm>
          <a:prstGeom prst="rect">
            <a:avLst/>
          </a:prstGeom>
          <a:noFill/>
          <a:ln w="9525">
            <a:noFill/>
            <a:miter lim="800000"/>
            <a:headEnd/>
            <a:tailEnd/>
          </a:ln>
          <a:effectLst/>
        </p:spPr>
        <p:txBody>
          <a:bodyPr wrap="none" anchor="ctr">
            <a:spAutoFit/>
          </a:bodyPr>
          <a:lstStyle/>
          <a:p>
            <a:endParaRPr lang="en-US"/>
          </a:p>
        </p:txBody>
      </p:sp>
      <p:sp>
        <p:nvSpPr>
          <p:cNvPr id="50190" name="Rectangle 14"/>
          <p:cNvSpPr>
            <a:spLocks noChangeArrowheads="1"/>
          </p:cNvSpPr>
          <p:nvPr/>
        </p:nvSpPr>
        <p:spPr bwMode="auto">
          <a:xfrm>
            <a:off x="0" y="2057400"/>
            <a:ext cx="9144000" cy="0"/>
          </a:xfrm>
          <a:prstGeom prst="rect">
            <a:avLst/>
          </a:prstGeom>
          <a:noFill/>
          <a:ln w="9525">
            <a:noFill/>
            <a:miter lim="800000"/>
            <a:headEnd/>
            <a:tailEnd/>
          </a:ln>
          <a:effectLst/>
        </p:spPr>
        <p:txBody>
          <a:bodyPr wrap="none" anchor="ctr">
            <a:spAutoFit/>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0183"/>
                                        </p:tgtEl>
                                        <p:attrNameLst>
                                          <p:attrName>style.visibility</p:attrName>
                                        </p:attrNameLst>
                                      </p:cBhvr>
                                      <p:to>
                                        <p:strVal val="visible"/>
                                      </p:to>
                                    </p:set>
                                    <p:animEffect transition="in" filter="fade">
                                      <p:cBhvr>
                                        <p:cTn id="7" dur="500"/>
                                        <p:tgtEl>
                                          <p:spTgt spid="50183"/>
                                        </p:tgtEl>
                                      </p:cBhvr>
                                    </p:animEffect>
                                  </p:childTnLst>
                                </p:cTn>
                              </p:par>
                              <p:par>
                                <p:cTn id="8" presetID="10" presetClass="entr" presetSubtype="0" fill="hold" nodeType="withEffect">
                                  <p:stCondLst>
                                    <p:cond delay="0"/>
                                  </p:stCondLst>
                                  <p:childTnLst>
                                    <p:set>
                                      <p:cBhvr>
                                        <p:cTn id="9" dur="1" fill="hold">
                                          <p:stCondLst>
                                            <p:cond delay="0"/>
                                          </p:stCondLst>
                                        </p:cTn>
                                        <p:tgtEl>
                                          <p:spTgt spid="50189"/>
                                        </p:tgtEl>
                                        <p:attrNameLst>
                                          <p:attrName>style.visibility</p:attrName>
                                        </p:attrNameLst>
                                      </p:cBhvr>
                                      <p:to>
                                        <p:strVal val="visible"/>
                                      </p:to>
                                    </p:set>
                                    <p:animEffect transition="in" filter="fade">
                                      <p:cBhvr>
                                        <p:cTn id="10" dur="500"/>
                                        <p:tgtEl>
                                          <p:spTgt spid="50189"/>
                                        </p:tgtEl>
                                      </p:cBhvr>
                                    </p:animEffect>
                                  </p:childTnLst>
                                </p:cTn>
                              </p:par>
                            </p:childTnLst>
                          </p:cTn>
                        </p:par>
                        <p:par>
                          <p:cTn id="11" fill="hold">
                            <p:stCondLst>
                              <p:cond delay="500"/>
                            </p:stCondLst>
                            <p:childTnLst>
                              <p:par>
                                <p:cTn id="12" presetID="10" presetClass="entr" presetSubtype="0" fill="hold" nodeType="afterEffect">
                                  <p:stCondLst>
                                    <p:cond delay="500"/>
                                  </p:stCondLst>
                                  <p:childTnLst>
                                    <p:set>
                                      <p:cBhvr>
                                        <p:cTn id="13" dur="1" fill="hold">
                                          <p:stCondLst>
                                            <p:cond delay="0"/>
                                          </p:stCondLst>
                                        </p:cTn>
                                        <p:tgtEl>
                                          <p:spTgt spid="50186"/>
                                        </p:tgtEl>
                                        <p:attrNameLst>
                                          <p:attrName>style.visibility</p:attrName>
                                        </p:attrNameLst>
                                      </p:cBhvr>
                                      <p:to>
                                        <p:strVal val="visible"/>
                                      </p:to>
                                    </p:set>
                                    <p:animEffect transition="in" filter="fade">
                                      <p:cBhvr>
                                        <p:cTn id="14" dur="500"/>
                                        <p:tgtEl>
                                          <p:spTgt spid="50186"/>
                                        </p:tgtEl>
                                      </p:cBhvr>
                                    </p:animEffect>
                                  </p:childTnLst>
                                </p:cTn>
                              </p:par>
                            </p:childTnLst>
                          </p:cTn>
                        </p:par>
                        <p:par>
                          <p:cTn id="15" fill="hold">
                            <p:stCondLst>
                              <p:cond delay="1500"/>
                            </p:stCondLst>
                            <p:childTnLst>
                              <p:par>
                                <p:cTn id="16" presetID="10" presetClass="entr" presetSubtype="0" fill="hold" nodeType="afterEffect">
                                  <p:stCondLst>
                                    <p:cond delay="0"/>
                                  </p:stCondLst>
                                  <p:childTnLst>
                                    <p:set>
                                      <p:cBhvr>
                                        <p:cTn id="17" dur="1" fill="hold">
                                          <p:stCondLst>
                                            <p:cond delay="0"/>
                                          </p:stCondLst>
                                        </p:cTn>
                                        <p:tgtEl>
                                          <p:spTgt spid="50185"/>
                                        </p:tgtEl>
                                        <p:attrNameLst>
                                          <p:attrName>style.visibility</p:attrName>
                                        </p:attrNameLst>
                                      </p:cBhvr>
                                      <p:to>
                                        <p:strVal val="visible"/>
                                      </p:to>
                                    </p:set>
                                    <p:animEffect transition="in" filter="fade">
                                      <p:cBhvr>
                                        <p:cTn id="18" dur="500"/>
                                        <p:tgtEl>
                                          <p:spTgt spid="501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a:spLocks noChangeArrowheads="1"/>
          </p:cNvSpPr>
          <p:nvPr/>
        </p:nvSpPr>
        <p:spPr bwMode="auto">
          <a:xfrm>
            <a:off x="0" y="-3621"/>
            <a:ext cx="8172400" cy="1077218"/>
          </a:xfrm>
          <a:prstGeom prst="rect">
            <a:avLst/>
          </a:prstGeom>
          <a:noFill/>
          <a:ln w="9525">
            <a:noFill/>
            <a:miter lim="800000"/>
            <a:headEnd/>
            <a:tailEnd/>
          </a:ln>
          <a:effectLst/>
        </p:spPr>
        <p:txBody>
          <a:bodyPr wrap="square" anchor="ctr">
            <a:spAutoFit/>
          </a:bodyPr>
          <a:lstStyle/>
          <a:p>
            <a:pPr algn="just"/>
            <a:r>
              <a:rPr lang="en-US" sz="1600" dirty="0">
                <a:solidFill>
                  <a:srgbClr val="FFFF13"/>
                </a:solidFill>
                <a:effectLst>
                  <a:outerShdw blurRad="38100" dist="38100" dir="2700000" algn="tl">
                    <a:srgbClr val="000000"/>
                  </a:outerShdw>
                </a:effectLst>
              </a:rPr>
              <a:t>     </a:t>
            </a:r>
            <a:r>
              <a:rPr lang="ro-RO" sz="1600" dirty="0">
                <a:solidFill>
                  <a:srgbClr val="FF0000"/>
                </a:solidFill>
                <a:effectLst>
                  <a:outerShdw blurRad="38100" dist="38100" dir="2700000" algn="tl">
                    <a:srgbClr val="000000"/>
                  </a:outerShdw>
                </a:effectLst>
              </a:rPr>
              <a:t>„Sistemele de transport inteligente”</a:t>
            </a:r>
            <a:r>
              <a:rPr lang="ro-RO" sz="1600" dirty="0"/>
              <a:t> presupun aplicarea tehnologiilor informaţiei şi comunicaţiilor (TIC) în domeniul transporturilor. Astfel de aplicaţii sunt dezvoltate pentru diverse moduri de transport, precum şi pentru a favoriza interacţiunea acestora (inclusiv platforme intermodale).</a:t>
            </a:r>
          </a:p>
        </p:txBody>
      </p:sp>
      <p:sp>
        <p:nvSpPr>
          <p:cNvPr id="3" name="Rectangle 7"/>
          <p:cNvSpPr>
            <a:spLocks noChangeArrowheads="1"/>
          </p:cNvSpPr>
          <p:nvPr/>
        </p:nvSpPr>
        <p:spPr bwMode="auto">
          <a:xfrm>
            <a:off x="0" y="981075"/>
            <a:ext cx="8172400" cy="1069975"/>
          </a:xfrm>
          <a:prstGeom prst="rect">
            <a:avLst/>
          </a:prstGeom>
          <a:noFill/>
          <a:ln w="9525">
            <a:noFill/>
            <a:miter lim="800000"/>
            <a:headEnd/>
            <a:tailEnd/>
          </a:ln>
          <a:effectLst/>
        </p:spPr>
        <p:txBody>
          <a:bodyPr wrap="square" anchor="ctr">
            <a:spAutoFit/>
          </a:bodyPr>
          <a:lstStyle/>
          <a:p>
            <a:pPr algn="just"/>
            <a:r>
              <a:rPr lang="en-US" sz="1600" dirty="0">
                <a:solidFill>
                  <a:srgbClr val="FFFF13"/>
                </a:solidFill>
                <a:effectLst>
                  <a:outerShdw blurRad="38100" dist="38100" dir="2700000" algn="tl">
                    <a:srgbClr val="000000"/>
                  </a:outerShdw>
                </a:effectLst>
              </a:rPr>
              <a:t>      </a:t>
            </a:r>
            <a:r>
              <a:rPr lang="ro-RO" sz="1600" dirty="0">
                <a:solidFill>
                  <a:srgbClr val="FF0000"/>
                </a:solidFill>
                <a:effectLst>
                  <a:outerShdw blurRad="38100" dist="38100" dir="2700000" algn="tl">
                    <a:srgbClr val="000000"/>
                  </a:outerShdw>
                </a:effectLst>
              </a:rPr>
              <a:t>Sectorul transportului maritim</a:t>
            </a:r>
            <a:r>
              <a:rPr lang="ro-RO" sz="1600" dirty="0">
                <a:solidFill>
                  <a:srgbClr val="FF0000"/>
                </a:solidFill>
              </a:rPr>
              <a:t> </a:t>
            </a:r>
            <a:r>
              <a:rPr lang="ro-RO" sz="1600" dirty="0"/>
              <a:t>a introdus </a:t>
            </a:r>
            <a:r>
              <a:rPr lang="ro-RO" sz="1600" b="1" i="1" dirty="0"/>
              <a:t>SafeSeaNet</a:t>
            </a:r>
            <a:r>
              <a:rPr lang="ro-RO" sz="1600" dirty="0"/>
              <a:t> şi sistemul de informare şi monitorizare a traficului navelor (</a:t>
            </a:r>
            <a:r>
              <a:rPr lang="ro-RO" sz="1600" b="1" i="1" dirty="0"/>
              <a:t>VTMIS</a:t>
            </a:r>
            <a:r>
              <a:rPr lang="ro-RO" sz="1600" dirty="0"/>
              <a:t>) şi face progrese în direcţia introducerii unui sistem automat de identificare a navelor (</a:t>
            </a:r>
            <a:r>
              <a:rPr lang="ro-RO" sz="1600" b="1" i="1" dirty="0"/>
              <a:t>AIS</a:t>
            </a:r>
            <a:r>
              <a:rPr lang="ro-RO" sz="1600" dirty="0"/>
              <a:t>) şi a unui sistem de identificare şi urmărire a navelor la distanţă mare (</a:t>
            </a:r>
            <a:r>
              <a:rPr lang="ro-RO" sz="1600" b="1" i="1" dirty="0"/>
              <a:t>LRIT</a:t>
            </a:r>
            <a:r>
              <a:rPr lang="ro-RO" sz="1600" dirty="0"/>
              <a:t>).</a:t>
            </a:r>
          </a:p>
        </p:txBody>
      </p:sp>
      <p:sp>
        <p:nvSpPr>
          <p:cNvPr id="4" name="Rectangle 4"/>
          <p:cNvSpPr>
            <a:spLocks noChangeArrowheads="1"/>
          </p:cNvSpPr>
          <p:nvPr/>
        </p:nvSpPr>
        <p:spPr bwMode="auto">
          <a:xfrm>
            <a:off x="0" y="2060848"/>
            <a:ext cx="8172400" cy="581025"/>
          </a:xfrm>
          <a:prstGeom prst="rect">
            <a:avLst/>
          </a:prstGeom>
          <a:noFill/>
          <a:ln w="9525">
            <a:noFill/>
            <a:miter lim="800000"/>
            <a:headEnd/>
            <a:tailEnd/>
          </a:ln>
          <a:effectLst/>
        </p:spPr>
        <p:txBody>
          <a:bodyPr wrap="square" anchor="ctr">
            <a:spAutoFit/>
          </a:bodyPr>
          <a:lstStyle/>
          <a:p>
            <a:pPr algn="just"/>
            <a:r>
              <a:rPr lang="en-US" sz="1600" dirty="0">
                <a:solidFill>
                  <a:srgbClr val="FFFF13"/>
                </a:solidFill>
                <a:effectLst>
                  <a:outerShdw blurRad="38100" dist="38100" dir="2700000" algn="tl">
                    <a:srgbClr val="000000"/>
                  </a:outerShdw>
                </a:effectLst>
              </a:rPr>
              <a:t>       </a:t>
            </a:r>
            <a:r>
              <a:rPr lang="ro-RO" sz="1600" dirty="0">
                <a:solidFill>
                  <a:srgbClr val="FF0000"/>
                </a:solidFill>
                <a:effectLst>
                  <a:outerShdw blurRad="38100" dist="38100" dir="2700000" algn="tl">
                    <a:srgbClr val="000000"/>
                  </a:outerShdw>
                </a:effectLst>
              </a:rPr>
              <a:t>Pe căile navigabile interioare</a:t>
            </a:r>
            <a:r>
              <a:rPr lang="ro-RO" sz="1600" dirty="0">
                <a:solidFill>
                  <a:srgbClr val="FF0000"/>
                </a:solidFill>
              </a:rPr>
              <a:t> </a:t>
            </a:r>
            <a:r>
              <a:rPr lang="ro-RO" sz="1600" dirty="0"/>
              <a:t>sunt disponibile servicii de informaţii fluviale (</a:t>
            </a:r>
            <a:r>
              <a:rPr lang="ro-RO" sz="1600" b="1" i="1" dirty="0"/>
              <a:t>RIS</a:t>
            </a:r>
            <a:r>
              <a:rPr lang="ro-RO" sz="1600" dirty="0"/>
              <a:t>) în vederea gestionării utilizării căilor navigabile şi a transportului de marfă. </a:t>
            </a:r>
          </a:p>
        </p:txBody>
      </p:sp>
      <p:sp>
        <p:nvSpPr>
          <p:cNvPr id="5" name="Rectangle 5"/>
          <p:cNvSpPr>
            <a:spLocks noChangeArrowheads="1"/>
          </p:cNvSpPr>
          <p:nvPr/>
        </p:nvSpPr>
        <p:spPr bwMode="auto">
          <a:xfrm>
            <a:off x="0" y="2708920"/>
            <a:ext cx="8172400" cy="830997"/>
          </a:xfrm>
          <a:prstGeom prst="rect">
            <a:avLst/>
          </a:prstGeom>
          <a:noFill/>
          <a:ln w="9525">
            <a:noFill/>
            <a:miter lim="800000"/>
            <a:headEnd/>
            <a:tailEnd/>
          </a:ln>
          <a:effectLst/>
        </p:spPr>
        <p:txBody>
          <a:bodyPr wrap="square" anchor="ctr">
            <a:spAutoFit/>
          </a:bodyPr>
          <a:lstStyle/>
          <a:p>
            <a:pPr algn="just"/>
            <a:r>
              <a:rPr lang="en-US" sz="1600" dirty="0">
                <a:solidFill>
                  <a:srgbClr val="FFFF13"/>
                </a:solidFill>
                <a:effectLst>
                  <a:outerShdw blurRad="38100" dist="38100" dir="2700000" algn="tl">
                    <a:srgbClr val="000000"/>
                  </a:outerShdw>
                </a:effectLst>
              </a:rPr>
              <a:t>       </a:t>
            </a:r>
            <a:r>
              <a:rPr lang="ro-RO" sz="1600" dirty="0">
                <a:solidFill>
                  <a:srgbClr val="FF0000"/>
                </a:solidFill>
                <a:effectLst>
                  <a:outerShdw blurRad="38100" dist="38100" dir="2700000" algn="tl">
                    <a:srgbClr val="000000"/>
                  </a:outerShdw>
                </a:effectLst>
              </a:rPr>
              <a:t>În reţeaua feroviară</a:t>
            </a:r>
            <a:r>
              <a:rPr lang="ro-RO" sz="1600" dirty="0">
                <a:solidFill>
                  <a:srgbClr val="FF0000"/>
                </a:solidFill>
              </a:rPr>
              <a:t> </a:t>
            </a:r>
            <a:r>
              <a:rPr lang="ro-RO" sz="1600" dirty="0"/>
              <a:t>se introduc treptat Sistemul European de Management al Traficului Feroviar (</a:t>
            </a:r>
            <a:r>
              <a:rPr lang="ro-RO" sz="1600" b="1" i="1" dirty="0"/>
              <a:t>ERTMS</a:t>
            </a:r>
            <a:r>
              <a:rPr lang="ro-RO" sz="1600" dirty="0"/>
              <a:t>) şi aplicaţiile telematice pentru transportul de marfă (</a:t>
            </a:r>
            <a:r>
              <a:rPr lang="ro-RO" sz="1600" b="1" i="1" dirty="0"/>
              <a:t>TAF TSI</a:t>
            </a:r>
            <a:r>
              <a:rPr lang="ro-RO" sz="1600" dirty="0"/>
              <a:t>). </a:t>
            </a:r>
          </a:p>
        </p:txBody>
      </p:sp>
      <p:sp>
        <p:nvSpPr>
          <p:cNvPr id="6" name="Rectangle 10"/>
          <p:cNvSpPr>
            <a:spLocks noChangeArrowheads="1"/>
          </p:cNvSpPr>
          <p:nvPr/>
        </p:nvSpPr>
        <p:spPr bwMode="auto">
          <a:xfrm>
            <a:off x="0" y="3644900"/>
            <a:ext cx="8172400" cy="825500"/>
          </a:xfrm>
          <a:prstGeom prst="rect">
            <a:avLst/>
          </a:prstGeom>
          <a:noFill/>
          <a:ln w="9525">
            <a:noFill/>
            <a:miter lim="800000"/>
            <a:headEnd/>
            <a:tailEnd/>
          </a:ln>
          <a:effectLst/>
        </p:spPr>
        <p:txBody>
          <a:bodyPr wrap="square" anchor="ctr">
            <a:spAutoFit/>
          </a:bodyPr>
          <a:lstStyle/>
          <a:p>
            <a:pPr algn="l"/>
            <a:r>
              <a:rPr lang="en-US" sz="1600" dirty="0">
                <a:solidFill>
                  <a:srgbClr val="FF0000"/>
                </a:solidFill>
              </a:rPr>
              <a:t>       </a:t>
            </a:r>
            <a:r>
              <a:rPr lang="ro-RO" sz="1600" dirty="0">
                <a:solidFill>
                  <a:srgbClr val="FF0000"/>
                </a:solidFill>
                <a:effectLst>
                  <a:outerShdw blurRad="38100" dist="38100" dir="2700000" algn="tl">
                    <a:srgbClr val="000000"/>
                  </a:outerShdw>
                </a:effectLst>
              </a:rPr>
              <a:t>În domeniul sistemelor de transport inteligente rutiere</a:t>
            </a:r>
            <a:r>
              <a:rPr lang="ro-RO" sz="1600" dirty="0">
                <a:solidFill>
                  <a:srgbClr val="FF0000"/>
                </a:solidFill>
              </a:rPr>
              <a:t> </a:t>
            </a:r>
            <a:r>
              <a:rPr lang="ro-RO" sz="1600" dirty="0"/>
              <a:t>se numără sistemele de management şi control al traficului în zonele urbane şi pe autostradă, sistemele de taxare rutieră electronică şi cele de navigaţie rutieră. </a:t>
            </a:r>
          </a:p>
        </p:txBody>
      </p:sp>
      <p:sp>
        <p:nvSpPr>
          <p:cNvPr id="7" name="Rectangle 11"/>
          <p:cNvSpPr>
            <a:spLocks noChangeArrowheads="1"/>
          </p:cNvSpPr>
          <p:nvPr/>
        </p:nvSpPr>
        <p:spPr bwMode="auto">
          <a:xfrm>
            <a:off x="0" y="4509120"/>
            <a:ext cx="8172400" cy="2062103"/>
          </a:xfrm>
          <a:prstGeom prst="rect">
            <a:avLst/>
          </a:prstGeom>
          <a:noFill/>
          <a:ln w="9525">
            <a:noFill/>
            <a:miter lim="800000"/>
            <a:headEnd/>
            <a:tailEnd/>
          </a:ln>
          <a:effectLst/>
        </p:spPr>
        <p:txBody>
          <a:bodyPr wrap="square" anchor="ctr">
            <a:spAutoFit/>
          </a:bodyPr>
          <a:lstStyle/>
          <a:p>
            <a:pPr algn="just"/>
            <a:r>
              <a:rPr lang="en-US" sz="1600" dirty="0"/>
              <a:t>       </a:t>
            </a:r>
            <a:r>
              <a:rPr lang="ro-RO" sz="1600" dirty="0">
                <a:solidFill>
                  <a:srgbClr val="FF0000"/>
                </a:solidFill>
                <a:effectLst>
                  <a:outerShdw blurRad="38100" dist="38100" dir="2700000" algn="tl">
                    <a:srgbClr val="000000"/>
                  </a:outerShdw>
                </a:effectLst>
              </a:rPr>
              <a:t>Tehnologiile ITS sunt esenţiale pentru introducerea </a:t>
            </a:r>
            <a:r>
              <a:rPr lang="ro-RO" sz="1600" b="1" i="1" dirty="0">
                <a:solidFill>
                  <a:srgbClr val="FF0000"/>
                </a:solidFill>
                <a:effectLst>
                  <a:outerShdw blurRad="38100" dist="38100" dir="2700000" algn="tl">
                    <a:srgbClr val="000000"/>
                  </a:outerShdw>
                </a:effectLst>
              </a:rPr>
              <a:t>eFreight</a:t>
            </a:r>
            <a:r>
              <a:rPr lang="ro-RO" sz="1600" dirty="0"/>
              <a:t>, prin care se furnizează online, în mod securizat, informaţii privind localizarea şi starea mărfurilor transportate (în special în cazul mărfurilor periculoase şi al animalelor vii) în timpul transportului. Acest concept poate fi extins şi la alte activităţi din lanţul de aprovizionare, cum ar fi schimbul de informaţii privind conţinutul în scopuri comerciale sau de reglementare, prin utilizarea unor tehnologii inovatoare, cum ar fi identificarea prin radiofrecvenţă (</a:t>
            </a:r>
            <a:r>
              <a:rPr lang="ro-RO" sz="1600" b="1" i="1" dirty="0"/>
              <a:t>RFID </a:t>
            </a:r>
            <a:r>
              <a:rPr lang="ro-RO" sz="1600" i="1" dirty="0"/>
              <a:t>Radio Frequency Identification</a:t>
            </a:r>
            <a:r>
              <a:rPr lang="ro-RO" sz="1600" dirty="0"/>
              <a:t>), precum şi exploatarea aplicaţiilor sistemului </a:t>
            </a:r>
            <a:r>
              <a:rPr lang="ro-RO" sz="1600" b="1" i="1" dirty="0"/>
              <a:t>EGNOS/Galileo</a:t>
            </a:r>
            <a:r>
              <a:rPr lang="ro-RO" sz="1600" dirty="0"/>
              <a:t> de poziţionare prin satelit. </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268</TotalTime>
  <Words>2637</Words>
  <Application>Microsoft Office PowerPoint</Application>
  <PresentationFormat>Diavoorstelling (4:3)</PresentationFormat>
  <Paragraphs>281</Paragraphs>
  <Slides>35</Slides>
  <Notes>3</Notes>
  <HiddenSlides>0</HiddenSlides>
  <MMClips>0</MMClips>
  <ScaleCrop>false</ScaleCrop>
  <HeadingPairs>
    <vt:vector size="6" baseType="variant">
      <vt:variant>
        <vt:lpstr>Thema</vt:lpstr>
      </vt:variant>
      <vt:variant>
        <vt:i4>1</vt:i4>
      </vt:variant>
      <vt:variant>
        <vt:lpstr>Ingesloten OLE-bronprogramma's</vt:lpstr>
      </vt:variant>
      <vt:variant>
        <vt:i4>3</vt:i4>
      </vt:variant>
      <vt:variant>
        <vt:lpstr>Diatitels</vt:lpstr>
      </vt:variant>
      <vt:variant>
        <vt:i4>35</vt:i4>
      </vt:variant>
    </vt:vector>
  </HeadingPairs>
  <TitlesOfParts>
    <vt:vector size="39" baseType="lpstr">
      <vt:lpstr>Opulent</vt:lpstr>
      <vt:lpstr>Bitmap Image</vt:lpstr>
      <vt:lpstr>Photo Editor Photo</vt:lpstr>
      <vt:lpstr>Equation</vt:lpstr>
      <vt:lpstr>TRANSPORTUL PE APE INTERIOARE</vt:lpstr>
      <vt:lpstr>TIPURI DE NAVE FLUVIALE CARE RĂSPUND CERINŢELOR TRANSPORTULUI INTERMODAL</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Principalele activităţi ale managementului resurselor umane</vt:lpstr>
      <vt:lpstr>Principalele activităţi ale managementului resurselor umane</vt:lpstr>
      <vt:lpstr>Ca parte inseparabilă a procesului de planificare a unei organizatii, planificarea resurselor umane este procesul de analiză şi identificare a necesarului de personal pe profesii, calificări, vârstă, sex. Etapele procesului de planificare a resurselor umane:</vt:lpstr>
      <vt:lpstr>RERUTAREA RESURSELOR UMANE</vt:lpstr>
      <vt:lpstr>PowerPoint-presentatie</vt:lpstr>
      <vt:lpstr>Caracterizarea metodelor de recrutare a resurselor umane </vt:lpstr>
      <vt:lpstr>Caracterizarea metodelor de recrutare a resurselor umane </vt:lpstr>
      <vt:lpstr>Caracterizarea metodelor de recrutare a resurselor umane </vt:lpstr>
      <vt:lpstr>Probleme majore ale sănătăţii resurselor umane</vt:lpstr>
      <vt:lpstr>Protecţia şi securitatea muncii</vt:lpstr>
      <vt:lpstr>Măsuri şi mijloace de protecţie a muncii</vt:lpstr>
      <vt:lpstr>Mijloace individuale de protecţie a muncii</vt:lpstr>
      <vt:lpstr>Măsuri juridice şi educative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TRANSPORTUL PE APE INTERIOARE</dc:title>
  <dc:creator>Windows User</dc:creator>
  <cp:lastModifiedBy>Systeembeheer</cp:lastModifiedBy>
  <cp:revision>5</cp:revision>
  <dcterms:created xsi:type="dcterms:W3CDTF">2011-09-18T15:21:17Z</dcterms:created>
  <dcterms:modified xsi:type="dcterms:W3CDTF">2011-09-19T19:32:30Z</dcterms:modified>
</cp:coreProperties>
</file>